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53"/>
  </p:notesMasterIdLst>
  <p:handoutMasterIdLst>
    <p:handoutMasterId r:id="rId54"/>
  </p:handoutMasterIdLst>
  <p:sldIdLst>
    <p:sldId id="306" r:id="rId2"/>
    <p:sldId id="285" r:id="rId3"/>
    <p:sldId id="286" r:id="rId4"/>
    <p:sldId id="307" r:id="rId5"/>
    <p:sldId id="308" r:id="rId6"/>
    <p:sldId id="276" r:id="rId7"/>
    <p:sldId id="277" r:id="rId8"/>
    <p:sldId id="284" r:id="rId9"/>
    <p:sldId id="287"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 id="270" r:id="rId23"/>
    <p:sldId id="271" r:id="rId24"/>
    <p:sldId id="272" r:id="rId25"/>
    <p:sldId id="259" r:id="rId26"/>
    <p:sldId id="273" r:id="rId27"/>
    <p:sldId id="274" r:id="rId28"/>
    <p:sldId id="275" r:id="rId29"/>
    <p:sldId id="257" r:id="rId30"/>
    <p:sldId id="266" r:id="rId31"/>
    <p:sldId id="267" r:id="rId32"/>
    <p:sldId id="268" r:id="rId33"/>
    <p:sldId id="258" r:id="rId34"/>
    <p:sldId id="260" r:id="rId35"/>
    <p:sldId id="261" r:id="rId36"/>
    <p:sldId id="262" r:id="rId37"/>
    <p:sldId id="263" r:id="rId38"/>
    <p:sldId id="264" r:id="rId39"/>
    <p:sldId id="265" r:id="rId40"/>
    <p:sldId id="301" r:id="rId41"/>
    <p:sldId id="302" r:id="rId42"/>
    <p:sldId id="303" r:id="rId43"/>
    <p:sldId id="304" r:id="rId44"/>
    <p:sldId id="305" r:id="rId45"/>
    <p:sldId id="309" r:id="rId46"/>
    <p:sldId id="278" r:id="rId47"/>
    <p:sldId id="279" r:id="rId48"/>
    <p:sldId id="280" r:id="rId49"/>
    <p:sldId id="281" r:id="rId50"/>
    <p:sldId id="282" r:id="rId51"/>
    <p:sldId id="283" r:id="rId52"/>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20" autoAdjust="0"/>
    <p:restoredTop sz="94660"/>
  </p:normalViewPr>
  <p:slideViewPr>
    <p:cSldViewPr snapToGrid="0">
      <p:cViewPr varScale="1">
        <p:scale>
          <a:sx n="84" d="100"/>
          <a:sy n="84" d="100"/>
        </p:scale>
        <p:origin x="30" y="486"/>
      </p:cViewPr>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FDE3333-857A-4131-9EBA-B73C0C259FD7}" type="datetime1">
              <a:rPr lang="zh-CN" altLang="en-US" smtClean="0"/>
              <a:t>2021/7/17</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CD12D00-6AAC-4A94-B2E5-A12E9C579B03}" type="datetime1">
              <a:rPr lang="zh-CN" altLang="en-US" smtClean="0"/>
              <a:t>2021/7/17</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t>单击此处编辑母版文本样式</a:t>
            </a:r>
            <a:endParaRPr lang="en-US"/>
          </a:p>
          <a:p>
            <a:pPr lvl="1" rtl="0"/>
            <a:r>
              <a:rPr lang="zh-cn"/>
              <a:t>第二级</a:t>
            </a:r>
          </a:p>
          <a:p>
            <a:pPr lvl="2" rtl="0"/>
            <a:r>
              <a:rPr lang="zh-cn"/>
              <a:t>第三级</a:t>
            </a:r>
          </a:p>
          <a:p>
            <a:pPr lvl="3" rtl="0"/>
            <a:r>
              <a:rPr lang="zh-cn"/>
              <a:t>第四级</a:t>
            </a:r>
          </a:p>
          <a:p>
            <a:pPr lvl="4" rtl="0"/>
            <a:r>
              <a:rPr lang="zh-cn"/>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长方形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zh-CN" altLang="en-US"/>
              <a:t>单击此处编辑母版标题样式</a:t>
            </a:r>
            <a:endParaRPr lang="en-US" dirty="0"/>
          </a:p>
        </p:txBody>
      </p:sp>
      <p:sp>
        <p:nvSpPr>
          <p:cNvPr id="3" name="副标题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a:t>单击此处编辑母版副标题样式</a:t>
            </a:r>
            <a:endParaRPr lang="en-US" dirty="0"/>
          </a:p>
        </p:txBody>
      </p:sp>
      <p:sp>
        <p:nvSpPr>
          <p:cNvPr id="8" name="日期占位符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73594A98-8FB4-4076-AE7B-5D3B1A2CBC70}" type="datetime1">
              <a:rPr lang="zh-CN" altLang="en-US" smtClean="0"/>
              <a:t>2021/7/17</a:t>
            </a:fld>
            <a:endParaRPr lang="en-US" dirty="0"/>
          </a:p>
        </p:txBody>
      </p:sp>
      <p:sp>
        <p:nvSpPr>
          <p:cNvPr id="9" name="页脚占位符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9" name="标题 1"/>
          <p:cNvSpPr>
            <a:spLocks noGrp="1"/>
          </p:cNvSpPr>
          <p:nvPr>
            <p:ph type="title"/>
          </p:nvPr>
        </p:nvSpPr>
        <p:spPr>
          <a:xfrm>
            <a:off x="581192" y="702156"/>
            <a:ext cx="11029616" cy="1013800"/>
          </a:xfrm>
        </p:spPr>
        <p:txBody>
          <a:bodyPr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B3E0F2F7-3EF1-4761-ABAF-2FA9DDE4F1A8}" type="datetime1">
              <a:rPr lang="zh-CN" altLang="en-US" smtClean="0"/>
              <a:t>2021/7/17</a:t>
            </a:fld>
            <a:endParaRPr lang="en-US" dirty="0"/>
          </a:p>
        </p:txBody>
      </p:sp>
      <p:sp>
        <p:nvSpPr>
          <p:cNvPr id="5" name="页脚占位符 4"/>
          <p:cNvSpPr>
            <a:spLocks noGrp="1"/>
          </p:cNvSpPr>
          <p:nvPr>
            <p:ph type="ftr" sz="quarter" idx="11"/>
          </p:nvPr>
        </p:nvSpPr>
        <p:spPr/>
        <p:txBody>
          <a:bodyPr rtlCol="0"/>
          <a:lstStyle/>
          <a:p>
            <a:pPr rtl="0"/>
            <a:endParaRPr lang="en-US" dirty="0"/>
          </a:p>
        </p:txBody>
      </p:sp>
      <p:sp>
        <p:nvSpPr>
          <p:cNvPr id="6" name="灯片编号占位符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7" name="长方形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垂直标题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zh-CN" altLang="en-US"/>
              <a:t>单击此处编辑母版标题样式</a:t>
            </a:r>
            <a:endParaRPr lang="en-US" dirty="0"/>
          </a:p>
        </p:txBody>
      </p:sp>
      <p:sp>
        <p:nvSpPr>
          <p:cNvPr id="3" name="竖排文字占位符 2"/>
          <p:cNvSpPr>
            <a:spLocks noGrp="1"/>
          </p:cNvSpPr>
          <p:nvPr>
            <p:ph type="body" orient="vert" idx="1"/>
          </p:nvPr>
        </p:nvSpPr>
        <p:spPr>
          <a:xfrm>
            <a:off x="774923" y="863600"/>
            <a:ext cx="7161625" cy="4807326"/>
          </a:xfrm>
        </p:spPr>
        <p:txBody>
          <a:bodyPr vert="eaVert" rtlCol="0" anchor="t"/>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长方形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矩形​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日期占位符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D563FC6D-277D-4D53-8EB6-E41026A24247}" type="datetime1">
              <a:rPr lang="zh-CN" altLang="en-US" smtClean="0"/>
              <a:t>2021/7/17</a:t>
            </a:fld>
            <a:endParaRPr lang="en-US" dirty="0"/>
          </a:p>
        </p:txBody>
      </p:sp>
      <p:sp>
        <p:nvSpPr>
          <p:cNvPr id="12" name="页脚占位符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灯片编号占位符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2" y="702156"/>
            <a:ext cx="11029616" cy="1188720"/>
          </a:xfrm>
        </p:spPr>
        <p:txBody>
          <a:bodyPr rtlCol="0"/>
          <a:lstStyle/>
          <a:p>
            <a:pPr rtl="0"/>
            <a:r>
              <a:rPr lang="zh-CN" altLang="en-US"/>
              <a:t>单击此处编辑母版标题样式</a:t>
            </a:r>
            <a:endParaRPr lang="en-US" dirty="0"/>
          </a:p>
        </p:txBody>
      </p:sp>
      <p:sp>
        <p:nvSpPr>
          <p:cNvPr id="3" name="内容占位符 2"/>
          <p:cNvSpPr>
            <a:spLocks noGrp="1"/>
          </p:cNvSpPr>
          <p:nvPr>
            <p:ph idx="1"/>
          </p:nvPr>
        </p:nvSpPr>
        <p:spPr>
          <a:xfrm>
            <a:off x="581192" y="2340864"/>
            <a:ext cx="11029615" cy="3634486"/>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日期占位符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F24FFC25-0C05-49C8-B150-3CF6B89B5C55}" type="datetime1">
              <a:rPr lang="zh-CN" altLang="en-US" smtClean="0"/>
              <a:t>2021/7/17</a:t>
            </a:fld>
            <a:endParaRPr lang="en-US" dirty="0"/>
          </a:p>
        </p:txBody>
      </p:sp>
      <p:sp>
        <p:nvSpPr>
          <p:cNvPr id="9" name="页脚占位符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长方形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2393950"/>
            <a:ext cx="11029615" cy="2147467"/>
          </a:xfrm>
        </p:spPr>
        <p:txBody>
          <a:bodyPr rtlCol="0" anchor="b">
            <a:normAutofit/>
          </a:bodyPr>
          <a:lstStyle>
            <a:lvl1pPr algn="l">
              <a:defRPr sz="3600" b="1" cap="all">
                <a:solidFill>
                  <a:schemeClr val="tx1">
                    <a:lumMod val="75000"/>
                    <a:lumOff val="25000"/>
                  </a:schemeClr>
                </a:solidFill>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p>
        </p:txBody>
      </p:sp>
      <p:sp>
        <p:nvSpPr>
          <p:cNvPr id="7" name="日期占位符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DFC14310-5240-428A-850A-F7101D16AE5A}" type="datetime1">
              <a:rPr lang="zh-CN" altLang="en-US" smtClean="0"/>
              <a:t>2021/7/17</a:t>
            </a:fld>
            <a:endParaRPr lang="en-US" dirty="0"/>
          </a:p>
        </p:txBody>
      </p:sp>
      <p:sp>
        <p:nvSpPr>
          <p:cNvPr id="9" name="页脚占位符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内容占位符 2"/>
          <p:cNvSpPr>
            <a:spLocks noGrp="1"/>
          </p:cNvSpPr>
          <p:nvPr>
            <p:ph sz="half" idx="1"/>
          </p:nvPr>
        </p:nvSpPr>
        <p:spPr>
          <a:xfrm>
            <a:off x="581193" y="2228003"/>
            <a:ext cx="5194767"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内容占位符 3"/>
          <p:cNvSpPr>
            <a:spLocks noGrp="1"/>
          </p:cNvSpPr>
          <p:nvPr>
            <p:ph sz="half" idx="2"/>
          </p:nvPr>
        </p:nvSpPr>
        <p:spPr>
          <a:xfrm>
            <a:off x="6416039" y="2228003"/>
            <a:ext cx="5194769"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日期占位符 4"/>
          <p:cNvSpPr>
            <a:spLocks noGrp="1"/>
          </p:cNvSpPr>
          <p:nvPr>
            <p:ph type="dt" sz="half" idx="10"/>
          </p:nvPr>
        </p:nvSpPr>
        <p:spPr/>
        <p:txBody>
          <a:bodyPr rtlCol="0"/>
          <a:lstStyle/>
          <a:p>
            <a:pPr rtl="0"/>
            <a:fld id="{71F85B13-09B0-4D01-A286-57280995F924}" type="datetime1">
              <a:rPr lang="zh-CN" altLang="en-US" smtClean="0"/>
              <a:t>2021/7/17</a:t>
            </a:fld>
            <a:endParaRPr lang="en-US" dirty="0"/>
          </a:p>
        </p:txBody>
      </p:sp>
      <p:sp>
        <p:nvSpPr>
          <p:cNvPr id="6" name="页脚占位符 5"/>
          <p:cNvSpPr>
            <a:spLocks noGrp="1"/>
          </p:cNvSpPr>
          <p:nvPr>
            <p:ph type="ftr" sz="quarter" idx="11"/>
          </p:nvPr>
        </p:nvSpPr>
        <p:spPr/>
        <p:txBody>
          <a:bodyPr rtlCol="0"/>
          <a:lstStyle/>
          <a:p>
            <a:pPr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1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581194" y="2926052"/>
            <a:ext cx="5194766"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文本占位符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zh-CN" altLang="en-US"/>
              <a:t>单击此处编辑母版文本样式</a:t>
            </a:r>
          </a:p>
        </p:txBody>
      </p:sp>
      <p:sp>
        <p:nvSpPr>
          <p:cNvPr id="6" name="内容占位符 5"/>
          <p:cNvSpPr>
            <a:spLocks noGrp="1"/>
          </p:cNvSpPr>
          <p:nvPr>
            <p:ph sz="quarter" idx="4"/>
          </p:nvPr>
        </p:nvSpPr>
        <p:spPr>
          <a:xfrm>
            <a:off x="6416037" y="2926052"/>
            <a:ext cx="5194771"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p:cNvSpPr>
            <a:spLocks noGrp="1"/>
          </p:cNvSpPr>
          <p:nvPr>
            <p:ph type="dt" sz="half" idx="10"/>
          </p:nvPr>
        </p:nvSpPr>
        <p:spPr/>
        <p:txBody>
          <a:bodyPr rtlCol="0"/>
          <a:lstStyle/>
          <a:p>
            <a:pPr rtl="0"/>
            <a:fld id="{F411FE78-D258-4188-9C5F-198CC4CE7F12}" type="datetime1">
              <a:rPr lang="zh-CN" altLang="en-US" smtClean="0"/>
              <a:t>2021/7/17</a:t>
            </a:fld>
            <a:endParaRPr lang="en-US" dirty="0"/>
          </a:p>
        </p:txBody>
      </p:sp>
      <p:sp>
        <p:nvSpPr>
          <p:cNvPr id="8" name="页脚占位符 7"/>
          <p:cNvSpPr>
            <a:spLocks noGrp="1"/>
          </p:cNvSpPr>
          <p:nvPr>
            <p:ph type="ftr" sz="quarter" idx="11"/>
          </p:nvPr>
        </p:nvSpPr>
        <p:spPr/>
        <p:txBody>
          <a:bodyPr rtlCol="0"/>
          <a:lstStyle/>
          <a:p>
            <a:pPr rtl="0"/>
            <a:endParaRPr lang="en-US" dirty="0"/>
          </a:p>
        </p:txBody>
      </p:sp>
      <p:sp>
        <p:nvSpPr>
          <p:cNvPr id="9" name="灯片编号占位符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标题 1"/>
          <p:cNvSpPr>
            <a:spLocks noGrp="1"/>
          </p:cNvSpPr>
          <p:nvPr>
            <p:ph type="title"/>
          </p:nvPr>
        </p:nvSpPr>
        <p:spPr>
          <a:xfrm>
            <a:off x="575894" y="729658"/>
            <a:ext cx="11029616" cy="988332"/>
          </a:xfrm>
        </p:spPr>
        <p:txBody>
          <a:bodyPr rtlCol="0"/>
          <a:lstStyle/>
          <a:p>
            <a:pPr rtl="0"/>
            <a:r>
              <a:rPr lang="zh-CN" altLang="en-US"/>
              <a:t>单击此处编辑母版标题样式</a:t>
            </a:r>
            <a:endParaRPr lang="en-US" dirty="0"/>
          </a:p>
        </p:txBody>
      </p:sp>
      <p:sp>
        <p:nvSpPr>
          <p:cNvPr id="3" name="日期占位符 2"/>
          <p:cNvSpPr>
            <a:spLocks noGrp="1"/>
          </p:cNvSpPr>
          <p:nvPr>
            <p:ph type="dt" sz="half" idx="10"/>
          </p:nvPr>
        </p:nvSpPr>
        <p:spPr/>
        <p:txBody>
          <a:bodyPr rtlCol="0"/>
          <a:lstStyle/>
          <a:p>
            <a:pPr rtl="0"/>
            <a:fld id="{BE491C52-D618-41DD-80F2-22500A780186}" type="datetime1">
              <a:rPr lang="zh-CN" altLang="en-US" smtClean="0"/>
              <a:t>2021/7/17</a:t>
            </a:fld>
            <a:endParaRPr lang="en-US" dirty="0"/>
          </a:p>
        </p:txBody>
      </p:sp>
      <p:sp>
        <p:nvSpPr>
          <p:cNvPr id="4" name="页脚占位符 3"/>
          <p:cNvSpPr>
            <a:spLocks noGrp="1"/>
          </p:cNvSpPr>
          <p:nvPr>
            <p:ph type="ftr" sz="quarter" idx="11"/>
          </p:nvPr>
        </p:nvSpPr>
        <p:spPr/>
        <p:txBody>
          <a:bodyPr rtlCol="0"/>
          <a:lstStyle/>
          <a:p>
            <a:pPr rtl="0"/>
            <a:endParaRPr lang="en-US" dirty="0"/>
          </a:p>
        </p:txBody>
      </p:sp>
      <p:sp>
        <p:nvSpPr>
          <p:cNvPr id="5" name="灯片编号占位符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26EE3488-748A-4EA8-9571-9D5A1694FA0A}" type="datetime1">
              <a:rPr lang="zh-CN" altLang="en-US" smtClean="0"/>
              <a:t>2021/7/17</a:t>
            </a:fld>
            <a:endParaRPr lang="en-US" dirty="0"/>
          </a:p>
        </p:txBody>
      </p:sp>
      <p:sp>
        <p:nvSpPr>
          <p:cNvPr id="3" name="页脚占位符 2"/>
          <p:cNvSpPr>
            <a:spLocks noGrp="1"/>
          </p:cNvSpPr>
          <p:nvPr>
            <p:ph type="ftr" sz="quarter" idx="11"/>
          </p:nvPr>
        </p:nvSpPr>
        <p:spPr/>
        <p:txBody>
          <a:bodyPr rtlCol="0"/>
          <a:lstStyle/>
          <a:p>
            <a:pPr rtl="0"/>
            <a:endParaRPr lang="en-US" dirty="0"/>
          </a:p>
        </p:txBody>
      </p:sp>
      <p:sp>
        <p:nvSpPr>
          <p:cNvPr id="4" name="灯片编号占位符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9" name="长方形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767857" y="933450"/>
            <a:ext cx="3031852" cy="1722419"/>
          </a:xfrm>
        </p:spPr>
        <p:txBody>
          <a:bodyPr rtlCol="0" anchor="b">
            <a:normAutofit/>
          </a:bodyPr>
          <a:lstStyle>
            <a:lvl1pPr algn="l">
              <a:defRPr sz="2400" b="1">
                <a:solidFill>
                  <a:srgbClr val="FFFFFF"/>
                </a:solidFill>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文本占位符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8" name="日期占位符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D7791703-7779-4492-8183-3F96B27D2540}" type="datetime1">
              <a:rPr lang="zh-CN" altLang="en-US" smtClean="0"/>
              <a:t>2021/7/17</a:t>
            </a:fld>
            <a:endParaRPr lang="en-US" dirty="0"/>
          </a:p>
        </p:txBody>
      </p:sp>
      <p:sp>
        <p:nvSpPr>
          <p:cNvPr id="10" name="页脚占位符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灯片编号占位符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581193" y="4693389"/>
            <a:ext cx="11029616" cy="566738"/>
          </a:xfrm>
        </p:spPr>
        <p:txBody>
          <a:bodyPr rtlCol="0" anchor="b">
            <a:normAutofit/>
          </a:bodyPr>
          <a:lstStyle>
            <a:lvl1pPr algn="l">
              <a:defRPr sz="2400" b="1">
                <a:solidFill>
                  <a:schemeClr val="tx1">
                    <a:lumMod val="75000"/>
                    <a:lumOff val="25000"/>
                  </a:schemeClr>
                </a:solidFill>
              </a:defRPr>
            </a:lvl1pPr>
          </a:lstStyle>
          <a:p>
            <a:pPr rtl="0"/>
            <a:r>
              <a:rPr lang="zh-CN" altLang="en-US"/>
              <a:t>单击此处编辑母版标题样式</a:t>
            </a:r>
            <a:endParaRPr lang="en-US" dirty="0"/>
          </a:p>
        </p:txBody>
      </p:sp>
      <p:sp>
        <p:nvSpPr>
          <p:cNvPr id="3" name="图片占位符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a:t>单击图标添加图片</a:t>
            </a:r>
            <a:endParaRPr lang="en-US" dirty="0"/>
          </a:p>
        </p:txBody>
      </p:sp>
      <p:sp>
        <p:nvSpPr>
          <p:cNvPr id="4" name="文本占位符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D4D22F12-409A-40D9-8774-D34C978752A7}" type="datetime1">
              <a:rPr lang="zh-CN" altLang="en-US" smtClean="0"/>
              <a:t>2021/7/17</a:t>
            </a:fld>
            <a:endParaRPr lang="en-US" dirty="0"/>
          </a:p>
        </p:txBody>
      </p:sp>
      <p:sp>
        <p:nvSpPr>
          <p:cNvPr id="6" name="页脚占位符 5"/>
          <p:cNvSpPr>
            <a:spLocks noGrp="1"/>
          </p:cNvSpPr>
          <p:nvPr>
            <p:ph type="ftr" sz="quarter" idx="11"/>
          </p:nvPr>
        </p:nvSpPr>
        <p:spPr/>
        <p:txBody>
          <a:bodyPr rtlCol="0"/>
          <a:lstStyle/>
          <a:p>
            <a:pPr algn="l"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zh-cn" dirty="0"/>
              <a:t>单击此处编辑母版标题样式</a:t>
            </a:r>
            <a:endParaRPr lang="en-US" dirty="0"/>
          </a:p>
        </p:txBody>
      </p:sp>
      <p:sp>
        <p:nvSpPr>
          <p:cNvPr id="3" name="文本占位符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zh-cn"/>
              <a:t>单击此处编辑母版文本样式</a:t>
            </a:r>
          </a:p>
          <a:p>
            <a:pPr lvl="1" rtl="0"/>
            <a:r>
              <a:rPr lang="zh-cn"/>
              <a:t>第二级</a:t>
            </a:r>
          </a:p>
          <a:p>
            <a:pPr lvl="2" rtl="0"/>
            <a:r>
              <a:rPr lang="zh-cn"/>
              <a:t>第三级</a:t>
            </a:r>
          </a:p>
          <a:p>
            <a:pPr lvl="3" rtl="0"/>
            <a:r>
              <a:rPr lang="zh-cn"/>
              <a:t>第四级</a:t>
            </a:r>
          </a:p>
          <a:p>
            <a:pPr lvl="4" rtl="0"/>
            <a:r>
              <a:rPr lang="zh-cn"/>
              <a:t>第五级</a:t>
            </a:r>
            <a:endParaRPr lang="en-US" dirty="0"/>
          </a:p>
        </p:txBody>
      </p:sp>
      <p:sp>
        <p:nvSpPr>
          <p:cNvPr id="4" name="日期占位符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4400FF2F-BAC0-4F33-9E13-F8F6FA55A14D}" type="datetime1">
              <a:rPr lang="zh-CN" altLang="en-US" smtClean="0"/>
              <a:t>2021/7/17</a:t>
            </a:fld>
            <a:endParaRPr lang="en-US" dirty="0"/>
          </a:p>
        </p:txBody>
      </p:sp>
      <p:sp>
        <p:nvSpPr>
          <p:cNvPr id="5" name="页脚占位符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endParaRPr lang="en-US" dirty="0"/>
          </a:p>
        </p:txBody>
      </p:sp>
      <p:sp>
        <p:nvSpPr>
          <p:cNvPr id="6" name="幻灯片编号占位符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3A98EE3D-8CD1-4C3F-BD1C-C98C9596463C}" type="slidenum">
              <a:rPr lang="en-US" smtClean="0"/>
              <a:pPr/>
              <a:t>‹#›</a:t>
            </a:fld>
            <a:endParaRPr lang="en-US" dirty="0"/>
          </a:p>
        </p:txBody>
      </p:sp>
      <p:sp>
        <p:nvSpPr>
          <p:cNvPr id="9" name="矩形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矩形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rtlCol="0">
            <a:normAutofit/>
          </a:bodyPr>
          <a:lstStyle/>
          <a:p>
            <a:pPr rtl="0"/>
            <a:r>
              <a:rPr lang="zh-CN" altLang="en-US" dirty="0"/>
              <a:t>项目背景介绍</a:t>
            </a:r>
            <a:endParaRPr lang="zh-cn" dirty="0"/>
          </a:p>
        </p:txBody>
      </p:sp>
      <p:sp>
        <p:nvSpPr>
          <p:cNvPr id="3" name="副标题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rtlCol="0">
            <a:normAutofit/>
          </a:bodyPr>
          <a:lstStyle/>
          <a:p>
            <a:pPr rtl="0"/>
            <a:r>
              <a:rPr lang="zh-CN" altLang="en-US" dirty="0"/>
              <a:t>版权交易平台</a:t>
            </a:r>
            <a:endParaRPr lang="zh-cn" dirty="0"/>
          </a:p>
        </p:txBody>
      </p:sp>
      <p:pic>
        <p:nvPicPr>
          <p:cNvPr id="6" name="图片 5" descr="徽标特写&#10;&#10;已自动生成说明">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197811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
        <p:nvSpPr>
          <p:cNvPr id="17" name="标题 1">
            <a:extLst>
              <a:ext uri="{FF2B5EF4-FFF2-40B4-BE49-F238E27FC236}">
                <a16:creationId xmlns:a16="http://schemas.microsoft.com/office/drawing/2014/main" id="{12303877-3449-438B-9DFE-AC46BC007F40}"/>
              </a:ext>
            </a:extLst>
          </p:cNvPr>
          <p:cNvSpPr>
            <a:spLocks noGrp="1"/>
          </p:cNvSpPr>
          <p:nvPr>
            <p:ph type="title"/>
          </p:nvPr>
        </p:nvSpPr>
        <p:spPr>
          <a:xfrm>
            <a:off x="581192" y="702156"/>
            <a:ext cx="3621531" cy="1188720"/>
          </a:xfrm>
        </p:spPr>
        <p:txBody>
          <a:bodyPr/>
          <a:lstStyle/>
          <a:p>
            <a:r>
              <a:rPr lang="zh-CN" altLang="en-US" dirty="0"/>
              <a:t>登录用例图</a:t>
            </a:r>
          </a:p>
        </p:txBody>
      </p:sp>
      <p:pic>
        <p:nvPicPr>
          <p:cNvPr id="22" name="图片 21">
            <a:extLst>
              <a:ext uri="{FF2B5EF4-FFF2-40B4-BE49-F238E27FC236}">
                <a16:creationId xmlns:a16="http://schemas.microsoft.com/office/drawing/2014/main" id="{FF7CFA1B-A87C-4297-9907-12F55B210664}"/>
              </a:ext>
            </a:extLst>
          </p:cNvPr>
          <p:cNvPicPr/>
          <p:nvPr/>
        </p:nvPicPr>
        <p:blipFill>
          <a:blip r:embed="rId2"/>
          <a:stretch>
            <a:fillRect/>
          </a:stretch>
        </p:blipFill>
        <p:spPr>
          <a:xfrm>
            <a:off x="4080463" y="1890876"/>
            <a:ext cx="3867785" cy="3933825"/>
          </a:xfrm>
          <a:prstGeom prst="rect">
            <a:avLst/>
          </a:prstGeom>
        </p:spPr>
      </p:pic>
    </p:spTree>
    <p:extLst>
      <p:ext uri="{BB962C8B-B14F-4D97-AF65-F5344CB8AC3E}">
        <p14:creationId xmlns:p14="http://schemas.microsoft.com/office/powerpoint/2010/main" val="2932605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
        <p:nvSpPr>
          <p:cNvPr id="17" name="标题 1">
            <a:extLst>
              <a:ext uri="{FF2B5EF4-FFF2-40B4-BE49-F238E27FC236}">
                <a16:creationId xmlns:a16="http://schemas.microsoft.com/office/drawing/2014/main" id="{12303877-3449-438B-9DFE-AC46BC007F40}"/>
              </a:ext>
            </a:extLst>
          </p:cNvPr>
          <p:cNvSpPr>
            <a:spLocks noGrp="1"/>
          </p:cNvSpPr>
          <p:nvPr>
            <p:ph type="title"/>
          </p:nvPr>
        </p:nvSpPr>
        <p:spPr>
          <a:xfrm>
            <a:off x="581192" y="702156"/>
            <a:ext cx="3621531" cy="1188720"/>
          </a:xfrm>
        </p:spPr>
        <p:txBody>
          <a:bodyPr/>
          <a:lstStyle/>
          <a:p>
            <a:r>
              <a:rPr lang="zh-CN" altLang="en-US" dirty="0"/>
              <a:t>注册用例图</a:t>
            </a:r>
          </a:p>
        </p:txBody>
      </p:sp>
      <p:pic>
        <p:nvPicPr>
          <p:cNvPr id="5" name="Drawing 2" descr="图片">
            <a:extLst>
              <a:ext uri="{FF2B5EF4-FFF2-40B4-BE49-F238E27FC236}">
                <a16:creationId xmlns:a16="http://schemas.microsoft.com/office/drawing/2014/main" id="{FC498BEF-071D-40BB-AA66-469E42767649}"/>
              </a:ext>
            </a:extLst>
          </p:cNvPr>
          <p:cNvPicPr/>
          <p:nvPr/>
        </p:nvPicPr>
        <p:blipFill>
          <a:blip r:embed="rId2"/>
          <a:stretch>
            <a:fillRect/>
          </a:stretch>
        </p:blipFill>
        <p:spPr>
          <a:xfrm>
            <a:off x="3077308" y="2176666"/>
            <a:ext cx="5486400" cy="2790459"/>
          </a:xfrm>
          <a:prstGeom prst="rect">
            <a:avLst/>
          </a:prstGeom>
        </p:spPr>
      </p:pic>
    </p:spTree>
    <p:extLst>
      <p:ext uri="{BB962C8B-B14F-4D97-AF65-F5344CB8AC3E}">
        <p14:creationId xmlns:p14="http://schemas.microsoft.com/office/powerpoint/2010/main" val="2672747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
        <p:nvSpPr>
          <p:cNvPr id="17" name="标题 1">
            <a:extLst>
              <a:ext uri="{FF2B5EF4-FFF2-40B4-BE49-F238E27FC236}">
                <a16:creationId xmlns:a16="http://schemas.microsoft.com/office/drawing/2014/main" id="{12303877-3449-438B-9DFE-AC46BC007F40}"/>
              </a:ext>
            </a:extLst>
          </p:cNvPr>
          <p:cNvSpPr>
            <a:spLocks noGrp="1"/>
          </p:cNvSpPr>
          <p:nvPr>
            <p:ph type="title"/>
          </p:nvPr>
        </p:nvSpPr>
        <p:spPr>
          <a:xfrm>
            <a:off x="581192" y="702156"/>
            <a:ext cx="3621531" cy="1188720"/>
          </a:xfrm>
        </p:spPr>
        <p:txBody>
          <a:bodyPr/>
          <a:lstStyle/>
          <a:p>
            <a:r>
              <a:rPr lang="zh-CN" altLang="en-US" dirty="0"/>
              <a:t>浏览市场用例图</a:t>
            </a:r>
          </a:p>
        </p:txBody>
      </p:sp>
      <p:pic>
        <p:nvPicPr>
          <p:cNvPr id="5" name="Drawing 4" descr="图片">
            <a:extLst>
              <a:ext uri="{FF2B5EF4-FFF2-40B4-BE49-F238E27FC236}">
                <a16:creationId xmlns:a16="http://schemas.microsoft.com/office/drawing/2014/main" id="{4A332369-E5F5-4255-8812-10AEC3D1B096}"/>
              </a:ext>
            </a:extLst>
          </p:cNvPr>
          <p:cNvPicPr/>
          <p:nvPr/>
        </p:nvPicPr>
        <p:blipFill>
          <a:blip r:embed="rId2"/>
          <a:stretch>
            <a:fillRect/>
          </a:stretch>
        </p:blipFill>
        <p:spPr>
          <a:xfrm>
            <a:off x="2391957" y="2164299"/>
            <a:ext cx="7068566" cy="3075916"/>
          </a:xfrm>
          <a:prstGeom prst="rect">
            <a:avLst/>
          </a:prstGeom>
        </p:spPr>
      </p:pic>
    </p:spTree>
    <p:extLst>
      <p:ext uri="{BB962C8B-B14F-4D97-AF65-F5344CB8AC3E}">
        <p14:creationId xmlns:p14="http://schemas.microsoft.com/office/powerpoint/2010/main" val="877477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
        <p:nvSpPr>
          <p:cNvPr id="17" name="标题 1">
            <a:extLst>
              <a:ext uri="{FF2B5EF4-FFF2-40B4-BE49-F238E27FC236}">
                <a16:creationId xmlns:a16="http://schemas.microsoft.com/office/drawing/2014/main" id="{12303877-3449-438B-9DFE-AC46BC007F40}"/>
              </a:ext>
            </a:extLst>
          </p:cNvPr>
          <p:cNvSpPr>
            <a:spLocks noGrp="1"/>
          </p:cNvSpPr>
          <p:nvPr>
            <p:ph type="title"/>
          </p:nvPr>
        </p:nvSpPr>
        <p:spPr>
          <a:xfrm>
            <a:off x="581192" y="702156"/>
            <a:ext cx="3621531" cy="1188720"/>
          </a:xfrm>
        </p:spPr>
        <p:txBody>
          <a:bodyPr/>
          <a:lstStyle/>
          <a:p>
            <a:r>
              <a:rPr lang="zh-CN" altLang="en-US" dirty="0"/>
              <a:t>提交物品用例图</a:t>
            </a:r>
          </a:p>
        </p:txBody>
      </p:sp>
      <p:pic>
        <p:nvPicPr>
          <p:cNvPr id="3" name="图片 2">
            <a:extLst>
              <a:ext uri="{FF2B5EF4-FFF2-40B4-BE49-F238E27FC236}">
                <a16:creationId xmlns:a16="http://schemas.microsoft.com/office/drawing/2014/main" id="{BEFE3FEE-EF7E-4E6B-A572-0819D484A757}"/>
              </a:ext>
            </a:extLst>
          </p:cNvPr>
          <p:cNvPicPr>
            <a:picLocks noChangeAspect="1"/>
          </p:cNvPicPr>
          <p:nvPr/>
        </p:nvPicPr>
        <p:blipFill>
          <a:blip r:embed="rId2"/>
          <a:stretch>
            <a:fillRect/>
          </a:stretch>
        </p:blipFill>
        <p:spPr>
          <a:xfrm>
            <a:off x="4536677" y="2147731"/>
            <a:ext cx="3400000" cy="3371429"/>
          </a:xfrm>
          <a:prstGeom prst="rect">
            <a:avLst/>
          </a:prstGeom>
        </p:spPr>
      </p:pic>
    </p:spTree>
    <p:extLst>
      <p:ext uri="{BB962C8B-B14F-4D97-AF65-F5344CB8AC3E}">
        <p14:creationId xmlns:p14="http://schemas.microsoft.com/office/powerpoint/2010/main" val="1366214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
        <p:nvSpPr>
          <p:cNvPr id="17" name="标题 1">
            <a:extLst>
              <a:ext uri="{FF2B5EF4-FFF2-40B4-BE49-F238E27FC236}">
                <a16:creationId xmlns:a16="http://schemas.microsoft.com/office/drawing/2014/main" id="{12303877-3449-438B-9DFE-AC46BC007F40}"/>
              </a:ext>
            </a:extLst>
          </p:cNvPr>
          <p:cNvSpPr>
            <a:spLocks noGrp="1"/>
          </p:cNvSpPr>
          <p:nvPr>
            <p:ph type="title"/>
          </p:nvPr>
        </p:nvSpPr>
        <p:spPr>
          <a:xfrm>
            <a:off x="581192" y="702156"/>
            <a:ext cx="3621531" cy="1188720"/>
          </a:xfrm>
        </p:spPr>
        <p:txBody>
          <a:bodyPr/>
          <a:lstStyle/>
          <a:p>
            <a:r>
              <a:rPr lang="zh-CN" altLang="en-US" dirty="0"/>
              <a:t>上</a:t>
            </a:r>
            <a:r>
              <a:rPr lang="en-US" altLang="zh-CN" dirty="0"/>
              <a:t>/</a:t>
            </a:r>
            <a:r>
              <a:rPr lang="zh-CN" altLang="en-US" dirty="0"/>
              <a:t>下架用例图</a:t>
            </a:r>
          </a:p>
        </p:txBody>
      </p:sp>
      <p:pic>
        <p:nvPicPr>
          <p:cNvPr id="5" name="Drawing 6" descr="图片">
            <a:extLst>
              <a:ext uri="{FF2B5EF4-FFF2-40B4-BE49-F238E27FC236}">
                <a16:creationId xmlns:a16="http://schemas.microsoft.com/office/drawing/2014/main" id="{C2538B6E-4058-46CC-9C84-4FD1BDB11BEB}"/>
              </a:ext>
            </a:extLst>
          </p:cNvPr>
          <p:cNvPicPr/>
          <p:nvPr/>
        </p:nvPicPr>
        <p:blipFill>
          <a:blip r:embed="rId2"/>
          <a:stretch>
            <a:fillRect/>
          </a:stretch>
        </p:blipFill>
        <p:spPr>
          <a:xfrm>
            <a:off x="3222588" y="2013968"/>
            <a:ext cx="5763150" cy="3279001"/>
          </a:xfrm>
          <a:prstGeom prst="rect">
            <a:avLst/>
          </a:prstGeom>
        </p:spPr>
      </p:pic>
    </p:spTree>
    <p:extLst>
      <p:ext uri="{BB962C8B-B14F-4D97-AF65-F5344CB8AC3E}">
        <p14:creationId xmlns:p14="http://schemas.microsoft.com/office/powerpoint/2010/main" val="1439774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
        <p:nvSpPr>
          <p:cNvPr id="17" name="标题 1">
            <a:extLst>
              <a:ext uri="{FF2B5EF4-FFF2-40B4-BE49-F238E27FC236}">
                <a16:creationId xmlns:a16="http://schemas.microsoft.com/office/drawing/2014/main" id="{12303877-3449-438B-9DFE-AC46BC007F40}"/>
              </a:ext>
            </a:extLst>
          </p:cNvPr>
          <p:cNvSpPr>
            <a:spLocks noGrp="1"/>
          </p:cNvSpPr>
          <p:nvPr>
            <p:ph type="title"/>
          </p:nvPr>
        </p:nvSpPr>
        <p:spPr>
          <a:xfrm>
            <a:off x="581192" y="702156"/>
            <a:ext cx="3621531" cy="1188720"/>
          </a:xfrm>
        </p:spPr>
        <p:txBody>
          <a:bodyPr/>
          <a:lstStyle/>
          <a:p>
            <a:r>
              <a:rPr lang="zh-CN" altLang="en-US" dirty="0"/>
              <a:t>购买用例图</a:t>
            </a:r>
          </a:p>
        </p:txBody>
      </p:sp>
      <p:pic>
        <p:nvPicPr>
          <p:cNvPr id="5" name="Drawing 5" descr="图片">
            <a:extLst>
              <a:ext uri="{FF2B5EF4-FFF2-40B4-BE49-F238E27FC236}">
                <a16:creationId xmlns:a16="http://schemas.microsoft.com/office/drawing/2014/main" id="{239BF47B-EA23-44C4-AE24-F751F86EFA6A}"/>
              </a:ext>
            </a:extLst>
          </p:cNvPr>
          <p:cNvPicPr/>
          <p:nvPr/>
        </p:nvPicPr>
        <p:blipFill>
          <a:blip r:embed="rId2"/>
          <a:stretch>
            <a:fillRect/>
          </a:stretch>
        </p:blipFill>
        <p:spPr>
          <a:xfrm>
            <a:off x="3030708" y="2119476"/>
            <a:ext cx="6130583" cy="3771370"/>
          </a:xfrm>
          <a:prstGeom prst="rect">
            <a:avLst/>
          </a:prstGeom>
        </p:spPr>
      </p:pic>
    </p:spTree>
    <p:extLst>
      <p:ext uri="{BB962C8B-B14F-4D97-AF65-F5344CB8AC3E}">
        <p14:creationId xmlns:p14="http://schemas.microsoft.com/office/powerpoint/2010/main" val="84597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
        <p:nvSpPr>
          <p:cNvPr id="17" name="标题 1">
            <a:extLst>
              <a:ext uri="{FF2B5EF4-FFF2-40B4-BE49-F238E27FC236}">
                <a16:creationId xmlns:a16="http://schemas.microsoft.com/office/drawing/2014/main" id="{12303877-3449-438B-9DFE-AC46BC007F40}"/>
              </a:ext>
            </a:extLst>
          </p:cNvPr>
          <p:cNvSpPr>
            <a:spLocks noGrp="1"/>
          </p:cNvSpPr>
          <p:nvPr>
            <p:ph type="title"/>
          </p:nvPr>
        </p:nvSpPr>
        <p:spPr>
          <a:xfrm>
            <a:off x="581192" y="702156"/>
            <a:ext cx="3621531" cy="1188720"/>
          </a:xfrm>
        </p:spPr>
        <p:txBody>
          <a:bodyPr/>
          <a:lstStyle/>
          <a:p>
            <a:r>
              <a:rPr lang="zh-CN" altLang="en-US" dirty="0"/>
              <a:t>充值用例图</a:t>
            </a:r>
          </a:p>
        </p:txBody>
      </p:sp>
      <p:pic>
        <p:nvPicPr>
          <p:cNvPr id="5" name="图片 4">
            <a:extLst>
              <a:ext uri="{FF2B5EF4-FFF2-40B4-BE49-F238E27FC236}">
                <a16:creationId xmlns:a16="http://schemas.microsoft.com/office/drawing/2014/main" id="{2E7528A0-4FDF-4BDD-AD08-0E230C9F4AD4}"/>
              </a:ext>
            </a:extLst>
          </p:cNvPr>
          <p:cNvPicPr/>
          <p:nvPr/>
        </p:nvPicPr>
        <p:blipFill>
          <a:blip r:embed="rId2"/>
          <a:stretch>
            <a:fillRect/>
          </a:stretch>
        </p:blipFill>
        <p:spPr>
          <a:xfrm>
            <a:off x="3920795" y="1890876"/>
            <a:ext cx="4350410" cy="3793042"/>
          </a:xfrm>
          <a:prstGeom prst="rect">
            <a:avLst/>
          </a:prstGeom>
        </p:spPr>
      </p:pic>
    </p:spTree>
    <p:extLst>
      <p:ext uri="{BB962C8B-B14F-4D97-AF65-F5344CB8AC3E}">
        <p14:creationId xmlns:p14="http://schemas.microsoft.com/office/powerpoint/2010/main" val="3124260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
        <p:nvSpPr>
          <p:cNvPr id="17" name="标题 1">
            <a:extLst>
              <a:ext uri="{FF2B5EF4-FFF2-40B4-BE49-F238E27FC236}">
                <a16:creationId xmlns:a16="http://schemas.microsoft.com/office/drawing/2014/main" id="{12303877-3449-438B-9DFE-AC46BC007F40}"/>
              </a:ext>
            </a:extLst>
          </p:cNvPr>
          <p:cNvSpPr>
            <a:spLocks noGrp="1"/>
          </p:cNvSpPr>
          <p:nvPr>
            <p:ph type="title"/>
          </p:nvPr>
        </p:nvSpPr>
        <p:spPr>
          <a:xfrm>
            <a:off x="581192" y="702156"/>
            <a:ext cx="3621531" cy="1188720"/>
          </a:xfrm>
        </p:spPr>
        <p:txBody>
          <a:bodyPr/>
          <a:lstStyle/>
          <a:p>
            <a:r>
              <a:rPr lang="zh-CN" altLang="en-US" dirty="0"/>
              <a:t>查看历史记录用例图</a:t>
            </a:r>
          </a:p>
        </p:txBody>
      </p:sp>
      <p:pic>
        <p:nvPicPr>
          <p:cNvPr id="5" name="图片 4">
            <a:extLst>
              <a:ext uri="{FF2B5EF4-FFF2-40B4-BE49-F238E27FC236}">
                <a16:creationId xmlns:a16="http://schemas.microsoft.com/office/drawing/2014/main" id="{F0EAED5D-3E72-4697-83DA-0689956C03B5}"/>
              </a:ext>
            </a:extLst>
          </p:cNvPr>
          <p:cNvPicPr/>
          <p:nvPr/>
        </p:nvPicPr>
        <p:blipFill>
          <a:blip r:embed="rId2"/>
          <a:stretch>
            <a:fillRect/>
          </a:stretch>
        </p:blipFill>
        <p:spPr>
          <a:xfrm>
            <a:off x="2881630" y="2167987"/>
            <a:ext cx="5822754" cy="3212905"/>
          </a:xfrm>
          <a:prstGeom prst="rect">
            <a:avLst/>
          </a:prstGeom>
        </p:spPr>
      </p:pic>
    </p:spTree>
    <p:extLst>
      <p:ext uri="{BB962C8B-B14F-4D97-AF65-F5344CB8AC3E}">
        <p14:creationId xmlns:p14="http://schemas.microsoft.com/office/powerpoint/2010/main" val="2328378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
        <p:nvSpPr>
          <p:cNvPr id="17" name="标题 1">
            <a:extLst>
              <a:ext uri="{FF2B5EF4-FFF2-40B4-BE49-F238E27FC236}">
                <a16:creationId xmlns:a16="http://schemas.microsoft.com/office/drawing/2014/main" id="{12303877-3449-438B-9DFE-AC46BC007F40}"/>
              </a:ext>
            </a:extLst>
          </p:cNvPr>
          <p:cNvSpPr>
            <a:spLocks noGrp="1"/>
          </p:cNvSpPr>
          <p:nvPr>
            <p:ph type="title"/>
          </p:nvPr>
        </p:nvSpPr>
        <p:spPr>
          <a:xfrm>
            <a:off x="581192" y="702156"/>
            <a:ext cx="3621531" cy="1188720"/>
          </a:xfrm>
        </p:spPr>
        <p:txBody>
          <a:bodyPr/>
          <a:lstStyle/>
          <a:p>
            <a:r>
              <a:rPr lang="zh-CN" altLang="en-US" dirty="0"/>
              <a:t>系统非功能需求</a:t>
            </a:r>
          </a:p>
        </p:txBody>
      </p:sp>
      <p:graphicFrame>
        <p:nvGraphicFramePr>
          <p:cNvPr id="2" name="表格 1">
            <a:extLst>
              <a:ext uri="{FF2B5EF4-FFF2-40B4-BE49-F238E27FC236}">
                <a16:creationId xmlns:a16="http://schemas.microsoft.com/office/drawing/2014/main" id="{7803B54D-870F-4F4F-BD07-4C7ABC221A14}"/>
              </a:ext>
            </a:extLst>
          </p:cNvPr>
          <p:cNvGraphicFramePr>
            <a:graphicFrameLocks noGrp="1"/>
          </p:cNvGraphicFramePr>
          <p:nvPr/>
        </p:nvGraphicFramePr>
        <p:xfrm>
          <a:off x="2643180" y="1911562"/>
          <a:ext cx="7807570" cy="4427915"/>
        </p:xfrm>
        <a:graphic>
          <a:graphicData uri="http://schemas.openxmlformats.org/drawingml/2006/table">
            <a:tbl>
              <a:tblPr firstRow="1" firstCol="1" bandRow="1">
                <a:tableStyleId>{5C22544A-7EE6-4342-B048-85BDC9FD1C3A}</a:tableStyleId>
              </a:tblPr>
              <a:tblGrid>
                <a:gridCol w="3024554">
                  <a:extLst>
                    <a:ext uri="{9D8B030D-6E8A-4147-A177-3AD203B41FA5}">
                      <a16:colId xmlns:a16="http://schemas.microsoft.com/office/drawing/2014/main" val="2966295407"/>
                    </a:ext>
                  </a:extLst>
                </a:gridCol>
                <a:gridCol w="4783016">
                  <a:extLst>
                    <a:ext uri="{9D8B030D-6E8A-4147-A177-3AD203B41FA5}">
                      <a16:colId xmlns:a16="http://schemas.microsoft.com/office/drawing/2014/main" val="2592423988"/>
                    </a:ext>
                  </a:extLst>
                </a:gridCol>
              </a:tblGrid>
              <a:tr h="1454803">
                <a:tc>
                  <a:txBody>
                    <a:bodyPr/>
                    <a:lstStyle/>
                    <a:p>
                      <a:pPr algn="l">
                        <a:spcBef>
                          <a:spcPts val="600"/>
                        </a:spcBef>
                      </a:pPr>
                      <a:r>
                        <a:rPr lang="zh-CN" sz="2400" kern="100">
                          <a:effectLst/>
                        </a:rPr>
                        <a:t>性能需求</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350" marR="6350" marT="0" marB="0"/>
                </a:tc>
                <a:tc>
                  <a:txBody>
                    <a:bodyPr/>
                    <a:lstStyle/>
                    <a:p>
                      <a:pPr algn="l">
                        <a:spcBef>
                          <a:spcPts val="600"/>
                        </a:spcBef>
                      </a:pPr>
                      <a:endParaRPr lang="zh-CN" sz="2000" kern="100" dirty="0">
                        <a:effectLst/>
                      </a:endParaRPr>
                    </a:p>
                    <a:p>
                      <a:pPr algn="l">
                        <a:spcBef>
                          <a:spcPts val="600"/>
                        </a:spcBef>
                      </a:pPr>
                      <a:r>
                        <a:rPr lang="zh-CN" sz="2400" kern="100" dirty="0">
                          <a:effectLst/>
                        </a:rPr>
                        <a:t>生成的</a:t>
                      </a:r>
                      <a:r>
                        <a:rPr lang="en-US" sz="2400" kern="100" dirty="0">
                          <a:effectLst/>
                        </a:rPr>
                        <a:t>web</a:t>
                      </a:r>
                      <a:r>
                        <a:rPr lang="zh-CN" sz="2400" kern="100" dirty="0">
                          <a:effectLst/>
                        </a:rPr>
                        <a:t>页面，</a:t>
                      </a:r>
                      <a:r>
                        <a:rPr lang="zh-CN" altLang="en-US" sz="2400" kern="100" dirty="0">
                          <a:effectLst/>
                        </a:rPr>
                        <a:t>能在</a:t>
                      </a:r>
                      <a:r>
                        <a:rPr lang="en-US" altLang="zh-CN" sz="2400" kern="100" dirty="0">
                          <a:effectLst/>
                        </a:rPr>
                        <a:t>1s</a:t>
                      </a:r>
                      <a:r>
                        <a:rPr lang="zh-CN" altLang="en-US" sz="2400" kern="100" dirty="0">
                          <a:effectLst/>
                        </a:rPr>
                        <a:t>内响应</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350" marR="6350" marT="0" marB="0"/>
                </a:tc>
                <a:extLst>
                  <a:ext uri="{0D108BD9-81ED-4DB2-BD59-A6C34878D82A}">
                    <a16:rowId xmlns:a16="http://schemas.microsoft.com/office/drawing/2014/main" val="1581576442"/>
                  </a:ext>
                </a:extLst>
              </a:tr>
              <a:tr h="495956">
                <a:tc>
                  <a:txBody>
                    <a:bodyPr/>
                    <a:lstStyle/>
                    <a:p>
                      <a:pPr algn="l">
                        <a:spcBef>
                          <a:spcPts val="600"/>
                        </a:spcBef>
                      </a:pPr>
                      <a:r>
                        <a:rPr lang="zh-CN" sz="2400" kern="100">
                          <a:effectLst/>
                        </a:rPr>
                        <a:t>可用性需求</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350" marR="6350" marT="0" marB="0"/>
                </a:tc>
                <a:tc>
                  <a:txBody>
                    <a:bodyPr/>
                    <a:lstStyle/>
                    <a:p>
                      <a:pPr algn="l">
                        <a:spcBef>
                          <a:spcPts val="600"/>
                        </a:spcBef>
                      </a:pPr>
                      <a:r>
                        <a:rPr lang="zh-CN" sz="2400" kern="100">
                          <a:effectLst/>
                        </a:rPr>
                        <a:t>正常运行时间</a:t>
                      </a:r>
                      <a:r>
                        <a:rPr lang="en-US" sz="2400" kern="100">
                          <a:effectLst/>
                        </a:rPr>
                        <a:t>:99.9%</a:t>
                      </a:r>
                      <a:r>
                        <a:rPr lang="zh-CN" sz="24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350" marR="6350" marT="0" marB="0"/>
                </a:tc>
                <a:extLst>
                  <a:ext uri="{0D108BD9-81ED-4DB2-BD59-A6C34878D82A}">
                    <a16:rowId xmlns:a16="http://schemas.microsoft.com/office/drawing/2014/main" val="2079819997"/>
                  </a:ext>
                </a:extLst>
              </a:tr>
              <a:tr h="495956">
                <a:tc>
                  <a:txBody>
                    <a:bodyPr/>
                    <a:lstStyle/>
                    <a:p>
                      <a:pPr algn="l">
                        <a:spcBef>
                          <a:spcPts val="600"/>
                        </a:spcBef>
                      </a:pPr>
                      <a:r>
                        <a:rPr lang="zh-CN" sz="2400" kern="100">
                          <a:effectLst/>
                        </a:rPr>
                        <a:t>并发需求</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350" marR="6350" marT="0" marB="0"/>
                </a:tc>
                <a:tc>
                  <a:txBody>
                    <a:bodyPr/>
                    <a:lstStyle/>
                    <a:p>
                      <a:pPr algn="l">
                        <a:spcBef>
                          <a:spcPts val="600"/>
                        </a:spcBef>
                      </a:pPr>
                      <a:r>
                        <a:rPr lang="zh-CN" sz="2400" kern="100">
                          <a:effectLst/>
                        </a:rPr>
                        <a:t>能支持至少百个并发请求。</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350" marR="6350" marT="0" marB="0"/>
                </a:tc>
                <a:extLst>
                  <a:ext uri="{0D108BD9-81ED-4DB2-BD59-A6C34878D82A}">
                    <a16:rowId xmlns:a16="http://schemas.microsoft.com/office/drawing/2014/main" val="2787551218"/>
                  </a:ext>
                </a:extLst>
              </a:tr>
              <a:tr h="1719313">
                <a:tc>
                  <a:txBody>
                    <a:bodyPr/>
                    <a:lstStyle/>
                    <a:p>
                      <a:pPr algn="l">
                        <a:spcBef>
                          <a:spcPts val="600"/>
                        </a:spcBef>
                      </a:pPr>
                      <a:r>
                        <a:rPr lang="zh-CN" sz="2400" kern="100">
                          <a:effectLst/>
                        </a:rPr>
                        <a:t>安全性需求</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350" marR="6350" marT="0" marB="0"/>
                </a:tc>
                <a:tc>
                  <a:txBody>
                    <a:bodyPr/>
                    <a:lstStyle/>
                    <a:p>
                      <a:pPr algn="l">
                        <a:spcBef>
                          <a:spcPts val="600"/>
                        </a:spcBef>
                      </a:pPr>
                      <a:r>
                        <a:rPr lang="zh-CN" sz="2400" kern="100" dirty="0">
                          <a:effectLst/>
                        </a:rPr>
                        <a:t>所有涉及信息的操作必须登录后才能完成；</a:t>
                      </a:r>
                      <a:endParaRPr lang="zh-CN" sz="2000" kern="100" dirty="0">
                        <a:effectLst/>
                      </a:endParaRPr>
                    </a:p>
                    <a:p>
                      <a:pPr algn="l">
                        <a:spcBef>
                          <a:spcPts val="600"/>
                        </a:spcBef>
                      </a:pPr>
                      <a:r>
                        <a:rPr lang="zh-CN" sz="2400" kern="100" dirty="0">
                          <a:effectLst/>
                        </a:rPr>
                        <a:t>系统只允许用户查看自己的信息，而不能查看其他用户的资料；</a:t>
                      </a:r>
                      <a:endParaRPr lang="zh-CN" sz="2000" kern="100" dirty="0">
                        <a:effectLst/>
                      </a:endParaRPr>
                    </a:p>
                    <a:p>
                      <a:pPr algn="l">
                        <a:spcBef>
                          <a:spcPts val="600"/>
                        </a:spcBef>
                      </a:pPr>
                      <a:r>
                        <a:rPr lang="zh-CN" sz="2400" kern="100" dirty="0">
                          <a:effectLst/>
                        </a:rPr>
                        <a:t>数据库进行加密。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350" marR="6350" marT="0" marB="0"/>
                </a:tc>
                <a:extLst>
                  <a:ext uri="{0D108BD9-81ED-4DB2-BD59-A6C34878D82A}">
                    <a16:rowId xmlns:a16="http://schemas.microsoft.com/office/drawing/2014/main" val="647607426"/>
                  </a:ext>
                </a:extLst>
              </a:tr>
            </a:tbl>
          </a:graphicData>
        </a:graphic>
      </p:graphicFrame>
    </p:spTree>
    <p:extLst>
      <p:ext uri="{BB962C8B-B14F-4D97-AF65-F5344CB8AC3E}">
        <p14:creationId xmlns:p14="http://schemas.microsoft.com/office/powerpoint/2010/main" val="2723126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CE84C-D5C1-47CD-B420-DE2D36362E7F}"/>
              </a:ext>
            </a:extLst>
          </p:cNvPr>
          <p:cNvSpPr>
            <a:spLocks noGrp="1"/>
          </p:cNvSpPr>
          <p:nvPr>
            <p:ph type="title"/>
          </p:nvPr>
        </p:nvSpPr>
        <p:spPr>
          <a:xfrm>
            <a:off x="1331469" y="4814724"/>
            <a:ext cx="10239208" cy="1188720"/>
          </a:xfrm>
        </p:spPr>
        <p:txBody>
          <a:bodyPr/>
          <a:lstStyle/>
          <a:p>
            <a:r>
              <a:rPr lang="zh-CN" altLang="en-US" b="0" dirty="0"/>
              <a:t>账户相关信息存在</a:t>
            </a:r>
            <a:r>
              <a:rPr lang="en-US" altLang="zh-CN" b="0" dirty="0" err="1"/>
              <a:t>mysql</a:t>
            </a:r>
            <a:r>
              <a:rPr lang="zh-CN" altLang="en-US" b="0" dirty="0"/>
              <a:t>中</a:t>
            </a:r>
          </a:p>
        </p:txBody>
      </p:sp>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pic>
        <p:nvPicPr>
          <p:cNvPr id="7" name="图片 6">
            <a:extLst>
              <a:ext uri="{FF2B5EF4-FFF2-40B4-BE49-F238E27FC236}">
                <a16:creationId xmlns:a16="http://schemas.microsoft.com/office/drawing/2014/main" id="{7F23E103-8727-460B-A146-91969928919A}"/>
              </a:ext>
            </a:extLst>
          </p:cNvPr>
          <p:cNvPicPr>
            <a:picLocks noChangeAspect="1"/>
          </p:cNvPicPr>
          <p:nvPr/>
        </p:nvPicPr>
        <p:blipFill>
          <a:blip r:embed="rId2"/>
          <a:stretch>
            <a:fillRect/>
          </a:stretch>
        </p:blipFill>
        <p:spPr>
          <a:xfrm>
            <a:off x="1572190" y="2057571"/>
            <a:ext cx="9047619" cy="2742857"/>
          </a:xfrm>
          <a:prstGeom prst="rect">
            <a:avLst/>
          </a:prstGeom>
        </p:spPr>
      </p:pic>
      <p:sp>
        <p:nvSpPr>
          <p:cNvPr id="10" name="标题 1">
            <a:extLst>
              <a:ext uri="{FF2B5EF4-FFF2-40B4-BE49-F238E27FC236}">
                <a16:creationId xmlns:a16="http://schemas.microsoft.com/office/drawing/2014/main" id="{3103EA64-AD47-498C-A5AF-6D84EC7D5DEE}"/>
              </a:ext>
            </a:extLst>
          </p:cNvPr>
          <p:cNvSpPr txBox="1">
            <a:spLocks/>
          </p:cNvSpPr>
          <p:nvPr/>
        </p:nvSpPr>
        <p:spPr>
          <a:xfrm>
            <a:off x="733592" y="854556"/>
            <a:ext cx="11029616"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a:t>数据库设计</a:t>
            </a:r>
            <a:endParaRPr lang="zh-CN" altLang="en-US" dirty="0"/>
          </a:p>
        </p:txBody>
      </p:sp>
    </p:spTree>
    <p:extLst>
      <p:ext uri="{BB962C8B-B14F-4D97-AF65-F5344CB8AC3E}">
        <p14:creationId xmlns:p14="http://schemas.microsoft.com/office/powerpoint/2010/main" val="66182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CE84C-D5C1-47CD-B420-DE2D36362E7F}"/>
              </a:ext>
            </a:extLst>
          </p:cNvPr>
          <p:cNvSpPr>
            <a:spLocks noGrp="1"/>
          </p:cNvSpPr>
          <p:nvPr>
            <p:ph type="title"/>
          </p:nvPr>
        </p:nvSpPr>
        <p:spPr>
          <a:xfrm>
            <a:off x="581192" y="676989"/>
            <a:ext cx="11029616" cy="1188720"/>
          </a:xfrm>
        </p:spPr>
        <p:txBody>
          <a:bodyPr/>
          <a:lstStyle/>
          <a:p>
            <a:r>
              <a:rPr lang="zh-CN" altLang="en-US" dirty="0"/>
              <a:t>项目背景</a:t>
            </a:r>
          </a:p>
        </p:txBody>
      </p:sp>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
        <p:nvSpPr>
          <p:cNvPr id="5" name="内容占位符 4">
            <a:extLst>
              <a:ext uri="{FF2B5EF4-FFF2-40B4-BE49-F238E27FC236}">
                <a16:creationId xmlns:a16="http://schemas.microsoft.com/office/drawing/2014/main" id="{F626E189-D679-40D3-8EB3-3D759BC3E5AA}"/>
              </a:ext>
            </a:extLst>
          </p:cNvPr>
          <p:cNvSpPr>
            <a:spLocks noGrp="1"/>
          </p:cNvSpPr>
          <p:nvPr>
            <p:ph idx="1"/>
          </p:nvPr>
        </p:nvSpPr>
        <p:spPr/>
        <p:txBody>
          <a:bodyPr/>
          <a:lstStyle/>
          <a:p>
            <a:pPr>
              <a:spcBef>
                <a:spcPts val="1200"/>
              </a:spcBef>
              <a:spcAft>
                <a:spcPts val="1200"/>
              </a:spcAft>
            </a:pPr>
            <a:r>
              <a:rPr lang="zh-CN" altLang="en-US" sz="2400" kern="1400" spc="150" dirty="0"/>
              <a:t>区块链技术的出现有机会深刻改变人类生活，版权交易概念的火爆让区块链常年高喊的落地应用口号变成现实。当下社会，物理存在、虚拟身份和数字实体之间的关系变得更加分散和普及。</a:t>
            </a:r>
            <a:endParaRPr lang="en-US" altLang="zh-CN" sz="2400" kern="1400" spc="150" dirty="0"/>
          </a:p>
          <a:p>
            <a:pPr>
              <a:spcBef>
                <a:spcPts val="1200"/>
              </a:spcBef>
              <a:spcAft>
                <a:spcPts val="1200"/>
              </a:spcAft>
            </a:pPr>
            <a:r>
              <a:rPr lang="zh-CN" altLang="en-US" sz="2400" kern="1400" spc="150" dirty="0"/>
              <a:t>版权就像达芬奇（</a:t>
            </a:r>
            <a:r>
              <a:rPr lang="en-GB" altLang="zh-CN" sz="2400" kern="1400" spc="150" dirty="0"/>
              <a:t>Leonardo da Vinci</a:t>
            </a:r>
            <a:r>
              <a:rPr lang="zh-CN" altLang="en-GB" sz="2400" kern="1400" spc="150" dirty="0"/>
              <a:t>）</a:t>
            </a:r>
            <a:r>
              <a:rPr lang="zh-CN" altLang="en-US" sz="2400" kern="1400" spc="150" dirty="0"/>
              <a:t>的</a:t>
            </a:r>
            <a:r>
              <a:rPr lang="en-US" altLang="zh-CN" sz="2400" kern="1400" spc="150" dirty="0"/>
              <a:t>《</a:t>
            </a:r>
            <a:r>
              <a:rPr lang="zh-CN" altLang="en-US" sz="2400" kern="1400" spc="150" dirty="0"/>
              <a:t>蒙娜丽莎</a:t>
            </a:r>
            <a:r>
              <a:rPr lang="en-US" altLang="zh-CN" sz="2400" kern="1400" spc="150" dirty="0"/>
              <a:t>》</a:t>
            </a:r>
            <a:r>
              <a:rPr lang="zh-CN" altLang="en-US" sz="2400" kern="1400" spc="150" dirty="0"/>
              <a:t>（</a:t>
            </a:r>
            <a:r>
              <a:rPr lang="en-GB" altLang="zh-CN" sz="2400" kern="1400" spc="150" dirty="0"/>
              <a:t>Mona Lisa</a:t>
            </a:r>
            <a:r>
              <a:rPr lang="zh-CN" altLang="en-GB" sz="2400" kern="1400" spc="150" dirty="0"/>
              <a:t>）。</a:t>
            </a:r>
            <a:r>
              <a:rPr lang="zh-CN" altLang="en-US" sz="2400" kern="1400" spc="150" dirty="0"/>
              <a:t>它是独特的，这就是使作品变得有价值的原因。因为全世界没有其他和它一样的画作。</a:t>
            </a:r>
            <a:endParaRPr lang="zh-CN" altLang="en-US" dirty="0"/>
          </a:p>
        </p:txBody>
      </p:sp>
    </p:spTree>
    <p:extLst>
      <p:ext uri="{BB962C8B-B14F-4D97-AF65-F5344CB8AC3E}">
        <p14:creationId xmlns:p14="http://schemas.microsoft.com/office/powerpoint/2010/main" val="4234901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CE84C-D5C1-47CD-B420-DE2D36362E7F}"/>
              </a:ext>
            </a:extLst>
          </p:cNvPr>
          <p:cNvSpPr>
            <a:spLocks noGrp="1"/>
          </p:cNvSpPr>
          <p:nvPr>
            <p:ph type="title"/>
          </p:nvPr>
        </p:nvSpPr>
        <p:spPr>
          <a:xfrm>
            <a:off x="1331469" y="4814724"/>
            <a:ext cx="10239208" cy="1188720"/>
          </a:xfrm>
        </p:spPr>
        <p:txBody>
          <a:bodyPr/>
          <a:lstStyle/>
          <a:p>
            <a:r>
              <a:rPr lang="en-US" altLang="zh-CN" b="0" dirty="0"/>
              <a:t>NFT</a:t>
            </a:r>
            <a:r>
              <a:rPr lang="zh-CN" altLang="en-US" b="0" dirty="0"/>
              <a:t>有关信息存在链上</a:t>
            </a:r>
          </a:p>
        </p:txBody>
      </p:sp>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
        <p:nvSpPr>
          <p:cNvPr id="10" name="标题 1">
            <a:extLst>
              <a:ext uri="{FF2B5EF4-FFF2-40B4-BE49-F238E27FC236}">
                <a16:creationId xmlns:a16="http://schemas.microsoft.com/office/drawing/2014/main" id="{3103EA64-AD47-498C-A5AF-6D84EC7D5DEE}"/>
              </a:ext>
            </a:extLst>
          </p:cNvPr>
          <p:cNvSpPr txBox="1">
            <a:spLocks/>
          </p:cNvSpPr>
          <p:nvPr/>
        </p:nvSpPr>
        <p:spPr>
          <a:xfrm>
            <a:off x="733592" y="854556"/>
            <a:ext cx="11029616"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a:t>数据库设计</a:t>
            </a:r>
            <a:endParaRPr lang="zh-CN" altLang="en-US" dirty="0"/>
          </a:p>
        </p:txBody>
      </p:sp>
      <p:sp>
        <p:nvSpPr>
          <p:cNvPr id="8" name="文本框 7">
            <a:extLst>
              <a:ext uri="{FF2B5EF4-FFF2-40B4-BE49-F238E27FC236}">
                <a16:creationId xmlns:a16="http://schemas.microsoft.com/office/drawing/2014/main" id="{CC397853-0EF5-4353-AF9C-1AAA33AF3614}"/>
              </a:ext>
            </a:extLst>
          </p:cNvPr>
          <p:cNvSpPr txBox="1"/>
          <p:nvPr/>
        </p:nvSpPr>
        <p:spPr>
          <a:xfrm>
            <a:off x="1331469" y="2321571"/>
            <a:ext cx="6093068" cy="2862322"/>
          </a:xfrm>
          <a:prstGeom prst="rect">
            <a:avLst/>
          </a:prstGeom>
          <a:noFill/>
        </p:spPr>
        <p:txBody>
          <a:bodyPr wrap="square">
            <a:spAutoFit/>
          </a:bodyPr>
          <a:lstStyle/>
          <a:p>
            <a:pPr algn="just"/>
            <a:r>
              <a:rPr lang="en-US" altLang="zh-CN" sz="2000" kern="100">
                <a:effectLst/>
                <a:latin typeface="等线" panose="02010600030101010101" pitchFamily="2" charset="-122"/>
                <a:ea typeface="等线" panose="02010600030101010101" pitchFamily="2" charset="-122"/>
                <a:cs typeface="Times New Roman" panose="02020603050405020304" pitchFamily="18" charset="0"/>
              </a:rPr>
              <a:t>BANQUAN:</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err="1">
                <a:effectLst/>
                <a:latin typeface="等线" panose="02010600030101010101" pitchFamily="2" charset="-122"/>
                <a:ea typeface="等线" panose="02010600030101010101" pitchFamily="2" charset="-122"/>
                <a:cs typeface="Times New Roman" panose="02020603050405020304" pitchFamily="18" charset="0"/>
              </a:rPr>
              <a:t>ntfsID</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(int)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err="1">
                <a:effectLst/>
                <a:latin typeface="等线" panose="02010600030101010101" pitchFamily="2" charset="-122"/>
                <a:ea typeface="等线" panose="02010600030101010101" pitchFamily="2" charset="-122"/>
                <a:cs typeface="Times New Roman" panose="02020603050405020304" pitchFamily="18" charset="0"/>
              </a:rPr>
              <a:t>sellings</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(bool)  </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是否上架</a:t>
            </a:r>
          </a:p>
          <a:p>
            <a:pPr algn="just"/>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kinds(int)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price(int)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name(string)</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err="1">
                <a:effectLst/>
                <a:latin typeface="等线" panose="02010600030101010101" pitchFamily="2" charset="-122"/>
                <a:ea typeface="等线" panose="02010600030101010101" pitchFamily="2" charset="-122"/>
                <a:cs typeface="Times New Roman" panose="02020603050405020304" pitchFamily="18" charset="0"/>
              </a:rPr>
              <a:t>picUrl</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(string)</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err="1">
                <a:effectLst/>
                <a:latin typeface="等线" panose="02010600030101010101" pitchFamily="2" charset="-122"/>
                <a:ea typeface="等线" panose="02010600030101010101" pitchFamily="2" charset="-122"/>
                <a:cs typeface="Times New Roman" panose="02020603050405020304" pitchFamily="18" charset="0"/>
              </a:rPr>
              <a:t>shelfTime</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(string)</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address(string)</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C6C714A4-009E-4305-A3F2-4741905F3A50}"/>
              </a:ext>
            </a:extLst>
          </p:cNvPr>
          <p:cNvSpPr txBox="1"/>
          <p:nvPr/>
        </p:nvSpPr>
        <p:spPr>
          <a:xfrm>
            <a:off x="5244611" y="2186633"/>
            <a:ext cx="6093068" cy="3170099"/>
          </a:xfrm>
          <a:prstGeom prst="rect">
            <a:avLst/>
          </a:prstGeom>
          <a:noFill/>
        </p:spPr>
        <p:txBody>
          <a:bodyPr wrap="square">
            <a:spAutoFit/>
          </a:bodyPr>
          <a:lstStyle/>
          <a:p>
            <a:pPr algn="just"/>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Record:</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err="1">
                <a:effectLst/>
                <a:latin typeface="等线" panose="02010600030101010101" pitchFamily="2" charset="-122"/>
                <a:ea typeface="等线" panose="02010600030101010101" pitchFamily="2" charset="-122"/>
                <a:cs typeface="Times New Roman" panose="02020603050405020304" pitchFamily="18" charset="0"/>
              </a:rPr>
              <a:t>recordID</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(int)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buyer(string)</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seller(string)</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err="1">
                <a:effectLst/>
                <a:latin typeface="等线" panose="02010600030101010101" pitchFamily="2" charset="-122"/>
                <a:ea typeface="等线" panose="02010600030101010101" pitchFamily="2" charset="-122"/>
                <a:cs typeface="Times New Roman" panose="02020603050405020304" pitchFamily="18" charset="0"/>
              </a:rPr>
              <a:t>ntfID</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000" kern="100" dirty="0" err="1">
                <a:effectLst/>
                <a:latin typeface="等线" panose="02010600030101010101" pitchFamily="2" charset="-122"/>
                <a:ea typeface="等线" panose="02010600030101010101" pitchFamily="2" charset="-122"/>
                <a:cs typeface="Times New Roman" panose="02020603050405020304" pitchFamily="18" charset="0"/>
              </a:rPr>
              <a:t>uint</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price(</a:t>
            </a:r>
            <a:r>
              <a:rPr lang="en-US" altLang="zh-CN" sz="2000" kern="100" dirty="0" err="1">
                <a:effectLst/>
                <a:latin typeface="等线" panose="02010600030101010101" pitchFamily="2" charset="-122"/>
                <a:ea typeface="等线" panose="02010600030101010101" pitchFamily="2" charset="-122"/>
                <a:cs typeface="Times New Roman" panose="02020603050405020304" pitchFamily="18" charset="0"/>
              </a:rPr>
              <a:t>uint</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status(</a:t>
            </a:r>
            <a:r>
              <a:rPr lang="en-US" altLang="zh-CN" sz="2000" kern="100" dirty="0" err="1">
                <a:effectLst/>
                <a:latin typeface="等线" panose="02010600030101010101" pitchFamily="2" charset="-122"/>
                <a:ea typeface="等线" panose="02010600030101010101" pitchFamily="2" charset="-122"/>
                <a:cs typeface="Times New Roman" panose="02020603050405020304" pitchFamily="18" charset="0"/>
              </a:rPr>
              <a:t>uint</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交易状态</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 0</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普通</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 1</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仲裁中</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 20</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仲裁失败</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 21</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仲裁成功</a:t>
            </a:r>
          </a:p>
          <a:p>
            <a:pPr algn="just"/>
            <a:r>
              <a:rPr lang="en-US" altLang="zh-CN" sz="2000" kern="100" dirty="0" err="1">
                <a:effectLst/>
                <a:latin typeface="等线" panose="02010600030101010101" pitchFamily="2" charset="-122"/>
                <a:ea typeface="等线" panose="02010600030101010101" pitchFamily="2" charset="-122"/>
                <a:cs typeface="Times New Roman" panose="02020603050405020304" pitchFamily="18" charset="0"/>
              </a:rPr>
              <a:t>recordTime</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(string)</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reason(string)</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09886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CE84C-D5C1-47CD-B420-DE2D36362E7F}"/>
              </a:ext>
            </a:extLst>
          </p:cNvPr>
          <p:cNvSpPr>
            <a:spLocks noGrp="1"/>
          </p:cNvSpPr>
          <p:nvPr>
            <p:ph type="title"/>
          </p:nvPr>
        </p:nvSpPr>
        <p:spPr>
          <a:xfrm>
            <a:off x="422930" y="642179"/>
            <a:ext cx="11029616" cy="554445"/>
          </a:xfrm>
        </p:spPr>
        <p:txBody>
          <a:bodyPr/>
          <a:lstStyle/>
          <a:p>
            <a:r>
              <a:rPr lang="zh-CN" altLang="en-US" dirty="0"/>
              <a:t>数据库连接方法实例：与后端链接</a:t>
            </a:r>
          </a:p>
        </p:txBody>
      </p:sp>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
        <p:nvSpPr>
          <p:cNvPr id="6" name="标题 1">
            <a:extLst>
              <a:ext uri="{FF2B5EF4-FFF2-40B4-BE49-F238E27FC236}">
                <a16:creationId xmlns:a16="http://schemas.microsoft.com/office/drawing/2014/main" id="{5249D5DF-4823-4520-844A-58AE4CF6F3C9}"/>
              </a:ext>
            </a:extLst>
          </p:cNvPr>
          <p:cNvSpPr txBox="1">
            <a:spLocks/>
          </p:cNvSpPr>
          <p:nvPr/>
        </p:nvSpPr>
        <p:spPr>
          <a:xfrm>
            <a:off x="9546120" y="5682816"/>
            <a:ext cx="2645880" cy="554445"/>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000" b="0" dirty="0"/>
              <a:t>此部分结束</a:t>
            </a:r>
            <a:r>
              <a:rPr lang="en-US" altLang="zh-CN" sz="2000" b="0" dirty="0"/>
              <a:t>,</a:t>
            </a:r>
            <a:r>
              <a:rPr lang="zh-CN" altLang="en-US" sz="2000" b="0" dirty="0"/>
              <a:t>谢谢！</a:t>
            </a:r>
          </a:p>
        </p:txBody>
      </p:sp>
      <p:pic>
        <p:nvPicPr>
          <p:cNvPr id="7" name="图片 6">
            <a:extLst>
              <a:ext uri="{FF2B5EF4-FFF2-40B4-BE49-F238E27FC236}">
                <a16:creationId xmlns:a16="http://schemas.microsoft.com/office/drawing/2014/main" id="{25AD69BC-E457-4D79-8675-64D0A1C80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29" y="1547536"/>
            <a:ext cx="10516271" cy="4783051"/>
          </a:xfrm>
          <a:prstGeom prst="rect">
            <a:avLst/>
          </a:prstGeom>
        </p:spPr>
      </p:pic>
    </p:spTree>
    <p:extLst>
      <p:ext uri="{BB962C8B-B14F-4D97-AF65-F5344CB8AC3E}">
        <p14:creationId xmlns:p14="http://schemas.microsoft.com/office/powerpoint/2010/main" val="604513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rtlCol="0">
            <a:normAutofit/>
          </a:bodyPr>
          <a:lstStyle/>
          <a:p>
            <a:pPr rtl="0"/>
            <a:r>
              <a:rPr lang="zh-CN" altLang="en-US" dirty="0"/>
              <a:t>项目概要设计 </a:t>
            </a:r>
            <a:r>
              <a:rPr lang="en-US" altLang="zh-CN" dirty="0"/>
              <a:t>&amp; Web</a:t>
            </a:r>
            <a:r>
              <a:rPr lang="zh-CN" altLang="en-US" dirty="0"/>
              <a:t>前端部分页面实现</a:t>
            </a:r>
            <a:endParaRPr lang="zh-cn" dirty="0"/>
          </a:p>
        </p:txBody>
      </p:sp>
      <p:sp>
        <p:nvSpPr>
          <p:cNvPr id="3" name="副标题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rtlCol="0">
            <a:normAutofit/>
          </a:bodyPr>
          <a:lstStyle/>
          <a:p>
            <a:pPr rtl="0"/>
            <a:r>
              <a:rPr lang="zh-CN" altLang="en-US" dirty="0"/>
              <a:t>苏泓嘉</a:t>
            </a:r>
            <a:endParaRPr lang="zh-cn" dirty="0"/>
          </a:p>
        </p:txBody>
      </p:sp>
      <p:pic>
        <p:nvPicPr>
          <p:cNvPr id="6" name="图片 5" descr="徽标特写&#10;&#10;已自动生成说明">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514759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CE84C-D5C1-47CD-B420-DE2D36362E7F}"/>
              </a:ext>
            </a:extLst>
          </p:cNvPr>
          <p:cNvSpPr>
            <a:spLocks noGrp="1"/>
          </p:cNvSpPr>
          <p:nvPr>
            <p:ph type="title"/>
          </p:nvPr>
        </p:nvSpPr>
        <p:spPr>
          <a:xfrm>
            <a:off x="581192" y="676989"/>
            <a:ext cx="11029616" cy="1188720"/>
          </a:xfrm>
        </p:spPr>
        <p:txBody>
          <a:bodyPr/>
          <a:lstStyle/>
          <a:p>
            <a:r>
              <a:rPr lang="zh-CN" altLang="en-US"/>
              <a:t>系统基础设计目标</a:t>
            </a:r>
            <a:endParaRPr lang="zh-CN" altLang="en-US" dirty="0"/>
          </a:p>
        </p:txBody>
      </p:sp>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
        <p:nvSpPr>
          <p:cNvPr id="5" name="内容占位符 4">
            <a:extLst>
              <a:ext uri="{FF2B5EF4-FFF2-40B4-BE49-F238E27FC236}">
                <a16:creationId xmlns:a16="http://schemas.microsoft.com/office/drawing/2014/main" id="{F626E189-D679-40D3-8EB3-3D759BC3E5AA}"/>
              </a:ext>
            </a:extLst>
          </p:cNvPr>
          <p:cNvSpPr>
            <a:spLocks noGrp="1"/>
          </p:cNvSpPr>
          <p:nvPr>
            <p:ph idx="1"/>
          </p:nvPr>
        </p:nvSpPr>
        <p:spPr/>
        <p:txBody>
          <a:bodyPr/>
          <a:lstStyle/>
          <a:p>
            <a:pPr>
              <a:spcBef>
                <a:spcPts val="1200"/>
              </a:spcBef>
              <a:spcAft>
                <a:spcPts val="1200"/>
              </a:spcAft>
            </a:pPr>
            <a:r>
              <a:rPr lang="zh-CN" altLang="en-US" sz="2400" kern="1400" spc="150"/>
              <a:t>提供一个基本的在线交易平台，实现电子资产的交易以及个人账户的建立、维护操作</a:t>
            </a:r>
            <a:endParaRPr lang="en-US" altLang="zh-CN" sz="2400" kern="1400" spc="150"/>
          </a:p>
          <a:p>
            <a:pPr>
              <a:spcBef>
                <a:spcPts val="1200"/>
              </a:spcBef>
              <a:spcAft>
                <a:spcPts val="1200"/>
              </a:spcAft>
            </a:pPr>
            <a:r>
              <a:rPr lang="zh-CN" altLang="en-US" sz="2400" kern="1400" spc="150"/>
              <a:t>提供可靠的交易服务，防止对资产所有权以及交易记录的恶意篡改</a:t>
            </a:r>
            <a:endParaRPr lang="en-US" altLang="zh-CN" sz="2400" kern="1400" spc="150"/>
          </a:p>
          <a:p>
            <a:pPr>
              <a:spcBef>
                <a:spcPts val="1200"/>
              </a:spcBef>
              <a:spcAft>
                <a:spcPts val="1200"/>
              </a:spcAft>
            </a:pPr>
            <a:r>
              <a:rPr lang="zh-CN" altLang="en-US" sz="2400" kern="1400" spc="150"/>
              <a:t>系统应便于快速迭代和开发，并保持良好的可维护性和可扩展性</a:t>
            </a:r>
            <a:endParaRPr lang="en-US" altLang="zh-CN" sz="2400" kern="1400" spc="150"/>
          </a:p>
          <a:p>
            <a:endParaRPr lang="zh-CN" altLang="en-US"/>
          </a:p>
        </p:txBody>
      </p:sp>
    </p:spTree>
    <p:extLst>
      <p:ext uri="{BB962C8B-B14F-4D97-AF65-F5344CB8AC3E}">
        <p14:creationId xmlns:p14="http://schemas.microsoft.com/office/powerpoint/2010/main" val="2849306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CE84C-D5C1-47CD-B420-DE2D36362E7F}"/>
              </a:ext>
            </a:extLst>
          </p:cNvPr>
          <p:cNvSpPr>
            <a:spLocks noGrp="1"/>
          </p:cNvSpPr>
          <p:nvPr>
            <p:ph type="title"/>
          </p:nvPr>
        </p:nvSpPr>
        <p:spPr/>
        <p:txBody>
          <a:bodyPr/>
          <a:lstStyle/>
          <a:p>
            <a:r>
              <a:rPr lang="zh-CN" altLang="en-US"/>
              <a:t>系统基础设计</a:t>
            </a:r>
            <a:r>
              <a:rPr lang="en-US" altLang="zh-CN"/>
              <a:t>——</a:t>
            </a:r>
            <a:r>
              <a:rPr lang="zh-CN" altLang="en-US"/>
              <a:t>技术选型</a:t>
            </a:r>
            <a:endParaRPr lang="zh-CN" altLang="en-US" dirty="0"/>
          </a:p>
        </p:txBody>
      </p:sp>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
        <p:nvSpPr>
          <p:cNvPr id="5" name="内容占位符 4">
            <a:extLst>
              <a:ext uri="{FF2B5EF4-FFF2-40B4-BE49-F238E27FC236}">
                <a16:creationId xmlns:a16="http://schemas.microsoft.com/office/drawing/2014/main" id="{F626E189-D679-40D3-8EB3-3D759BC3E5AA}"/>
              </a:ext>
            </a:extLst>
          </p:cNvPr>
          <p:cNvSpPr>
            <a:spLocks noGrp="1"/>
          </p:cNvSpPr>
          <p:nvPr>
            <p:ph idx="1"/>
          </p:nvPr>
        </p:nvSpPr>
        <p:spPr/>
        <p:txBody>
          <a:bodyPr>
            <a:normAutofit fontScale="92500" lnSpcReduction="10000"/>
          </a:bodyPr>
          <a:lstStyle/>
          <a:p>
            <a:endParaRPr lang="en-US" altLang="zh-CN" sz="2400"/>
          </a:p>
          <a:p>
            <a:r>
              <a:rPr lang="zh-CN" altLang="en-US" sz="2400"/>
              <a:t>使用</a:t>
            </a:r>
            <a:r>
              <a:rPr lang="en-US" altLang="zh-CN" sz="2400">
                <a:solidFill>
                  <a:schemeClr val="accent1"/>
                </a:solidFill>
              </a:rPr>
              <a:t>FISCO BCOS</a:t>
            </a:r>
            <a:r>
              <a:rPr lang="zh-CN" altLang="en-US" sz="2400"/>
              <a:t>搭建区块链进行交易和资产数据的存储，链上部署</a:t>
            </a:r>
            <a:r>
              <a:rPr lang="en-US" altLang="zh-CN" sz="2400">
                <a:solidFill>
                  <a:schemeClr val="accent1"/>
                </a:solidFill>
              </a:rPr>
              <a:t>Solidity</a:t>
            </a:r>
            <a:r>
              <a:rPr lang="zh-CN" altLang="en-US" sz="2400">
                <a:solidFill>
                  <a:schemeClr val="accent1"/>
                </a:solidFill>
              </a:rPr>
              <a:t>智能合约</a:t>
            </a:r>
            <a:r>
              <a:rPr lang="zh-CN" altLang="en-US" sz="2400"/>
              <a:t>提供业务功能</a:t>
            </a:r>
            <a:endParaRPr lang="en-US" altLang="zh-CN" sz="2400"/>
          </a:p>
          <a:p>
            <a:r>
              <a:rPr lang="zh-CN" altLang="en-US" sz="2400"/>
              <a:t>使用</a:t>
            </a:r>
            <a:r>
              <a:rPr lang="en-US" altLang="zh-CN" sz="2400">
                <a:solidFill>
                  <a:schemeClr val="accent1"/>
                </a:solidFill>
              </a:rPr>
              <a:t>Web</a:t>
            </a:r>
            <a:r>
              <a:rPr lang="zh-CN" altLang="en-US" sz="2400">
                <a:solidFill>
                  <a:schemeClr val="accent1"/>
                </a:solidFill>
              </a:rPr>
              <a:t>网页</a:t>
            </a:r>
            <a:r>
              <a:rPr lang="zh-CN" altLang="en-US" sz="2400"/>
              <a:t>作为交互界面，便于用户基于不同的端设备进行使用</a:t>
            </a:r>
            <a:endParaRPr lang="en-US" altLang="zh-CN" sz="2400"/>
          </a:p>
          <a:p>
            <a:r>
              <a:rPr lang="zh-CN" altLang="en-US" sz="2400"/>
              <a:t>前端使用</a:t>
            </a:r>
            <a:r>
              <a:rPr lang="en-US" altLang="zh-CN" sz="2400">
                <a:solidFill>
                  <a:schemeClr val="accent1"/>
                </a:solidFill>
              </a:rPr>
              <a:t>Vue.js</a:t>
            </a:r>
            <a:r>
              <a:rPr lang="zh-CN" altLang="en-US" sz="2400"/>
              <a:t>框架进行网页的搭建，方便新功能的扩展和迭代</a:t>
            </a:r>
            <a:endParaRPr lang="en-US" altLang="zh-CN" sz="2400"/>
          </a:p>
          <a:p>
            <a:r>
              <a:rPr lang="zh-CN" altLang="en-US" sz="2400"/>
              <a:t>以</a:t>
            </a:r>
            <a:r>
              <a:rPr lang="en-US" altLang="zh-CN" sz="2400">
                <a:solidFill>
                  <a:schemeClr val="accent1"/>
                </a:solidFill>
              </a:rPr>
              <a:t>SpringBoot</a:t>
            </a:r>
            <a:r>
              <a:rPr lang="zh-CN" altLang="en-US" sz="2400"/>
              <a:t>作为后端框架，配合</a:t>
            </a:r>
            <a:r>
              <a:rPr lang="en-US" altLang="zh-CN" sz="2400">
                <a:solidFill>
                  <a:schemeClr val="accent1"/>
                </a:solidFill>
              </a:rPr>
              <a:t>FISCO BCOS Java SDK</a:t>
            </a:r>
            <a:r>
              <a:rPr lang="zh-CN" altLang="en-US" sz="2400"/>
              <a:t>调用智能合约与区块链进行交互</a:t>
            </a:r>
            <a:endParaRPr lang="en-US" altLang="zh-CN" sz="2400"/>
          </a:p>
          <a:p>
            <a:r>
              <a:rPr lang="en-US" altLang="zh-CN" sz="2400">
                <a:solidFill>
                  <a:schemeClr val="accent1"/>
                </a:solidFill>
              </a:rPr>
              <a:t>MySQL</a:t>
            </a:r>
            <a:r>
              <a:rPr lang="zh-CN" altLang="en-US" sz="2400"/>
              <a:t>存储用户账户信息，将平台账户与</a:t>
            </a:r>
            <a:r>
              <a:rPr lang="en-US" altLang="zh-CN" sz="2400"/>
              <a:t>FISCO BCOS</a:t>
            </a:r>
            <a:r>
              <a:rPr lang="zh-CN" altLang="en-US" sz="2400"/>
              <a:t>链账户进行绑定</a:t>
            </a:r>
            <a:endParaRPr lang="en-US" altLang="zh-CN" sz="2400"/>
          </a:p>
          <a:p>
            <a:endParaRPr lang="en-US" altLang="zh-CN" sz="2400"/>
          </a:p>
          <a:p>
            <a:endParaRPr lang="zh-CN" altLang="en-US"/>
          </a:p>
        </p:txBody>
      </p:sp>
    </p:spTree>
    <p:extLst>
      <p:ext uri="{BB962C8B-B14F-4D97-AF65-F5344CB8AC3E}">
        <p14:creationId xmlns:p14="http://schemas.microsoft.com/office/powerpoint/2010/main" val="3022351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CE84C-D5C1-47CD-B420-DE2D36362E7F}"/>
              </a:ext>
            </a:extLst>
          </p:cNvPr>
          <p:cNvSpPr>
            <a:spLocks noGrp="1"/>
          </p:cNvSpPr>
          <p:nvPr>
            <p:ph type="title"/>
          </p:nvPr>
        </p:nvSpPr>
        <p:spPr/>
        <p:txBody>
          <a:bodyPr/>
          <a:lstStyle/>
          <a:p>
            <a:r>
              <a:rPr lang="zh-CN" altLang="en-US"/>
              <a:t>系统概要设计</a:t>
            </a:r>
            <a:br>
              <a:rPr lang="en-US" altLang="zh-CN"/>
            </a:br>
            <a:r>
              <a:rPr lang="zh-CN" altLang="en-US"/>
              <a:t>物理架构</a:t>
            </a:r>
            <a:endParaRPr lang="zh-CN" altLang="en-US" dirty="0"/>
          </a:p>
        </p:txBody>
      </p:sp>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pic>
        <p:nvPicPr>
          <p:cNvPr id="6" name="内容占位符 5">
            <a:extLst>
              <a:ext uri="{FF2B5EF4-FFF2-40B4-BE49-F238E27FC236}">
                <a16:creationId xmlns:a16="http://schemas.microsoft.com/office/drawing/2014/main" id="{BC59F0F2-2DCD-484E-904B-F6A0819DF03C}"/>
              </a:ext>
            </a:extLst>
          </p:cNvPr>
          <p:cNvPicPr>
            <a:picLocks noGrp="1"/>
          </p:cNvPicPr>
          <p:nvPr>
            <p:ph idx="1"/>
          </p:nvPr>
        </p:nvPicPr>
        <p:blipFill>
          <a:blip r:embed="rId2"/>
          <a:stretch>
            <a:fillRect/>
          </a:stretch>
        </p:blipFill>
        <p:spPr>
          <a:xfrm>
            <a:off x="3367440" y="1140904"/>
            <a:ext cx="7202688" cy="4808218"/>
          </a:xfrm>
          <a:prstGeom prst="rect">
            <a:avLst/>
          </a:prstGeom>
        </p:spPr>
      </p:pic>
    </p:spTree>
    <p:extLst>
      <p:ext uri="{BB962C8B-B14F-4D97-AF65-F5344CB8AC3E}">
        <p14:creationId xmlns:p14="http://schemas.microsoft.com/office/powerpoint/2010/main" val="2275033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CE84C-D5C1-47CD-B420-DE2D36362E7F}"/>
              </a:ext>
            </a:extLst>
          </p:cNvPr>
          <p:cNvSpPr>
            <a:spLocks noGrp="1"/>
          </p:cNvSpPr>
          <p:nvPr>
            <p:ph type="title"/>
          </p:nvPr>
        </p:nvSpPr>
        <p:spPr/>
        <p:txBody>
          <a:bodyPr/>
          <a:lstStyle/>
          <a:p>
            <a:r>
              <a:rPr lang="zh-CN" altLang="en-US"/>
              <a:t>系统概要设计</a:t>
            </a:r>
            <a:br>
              <a:rPr lang="en-US" altLang="zh-CN"/>
            </a:br>
            <a:r>
              <a:rPr lang="zh-CN" altLang="en-US"/>
              <a:t>逻辑架构</a:t>
            </a:r>
            <a:endParaRPr lang="zh-CN" altLang="en-US" dirty="0"/>
          </a:p>
        </p:txBody>
      </p:sp>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pic>
        <p:nvPicPr>
          <p:cNvPr id="8" name="内容占位符 7">
            <a:extLst>
              <a:ext uri="{FF2B5EF4-FFF2-40B4-BE49-F238E27FC236}">
                <a16:creationId xmlns:a16="http://schemas.microsoft.com/office/drawing/2014/main" id="{96C173DE-77A9-4BB1-8F65-718D7AE445BD}"/>
              </a:ext>
            </a:extLst>
          </p:cNvPr>
          <p:cNvPicPr>
            <a:picLocks noGrp="1" noChangeAspect="1"/>
          </p:cNvPicPr>
          <p:nvPr>
            <p:ph idx="1"/>
          </p:nvPr>
        </p:nvPicPr>
        <p:blipFill>
          <a:blip r:embed="rId2"/>
          <a:stretch>
            <a:fillRect/>
          </a:stretch>
        </p:blipFill>
        <p:spPr>
          <a:xfrm>
            <a:off x="3441264" y="954975"/>
            <a:ext cx="7346977" cy="5316156"/>
          </a:xfrm>
          <a:prstGeom prst="rect">
            <a:avLst/>
          </a:prstGeom>
        </p:spPr>
      </p:pic>
      <p:cxnSp>
        <p:nvCxnSpPr>
          <p:cNvPr id="10" name="直接连接符 9">
            <a:extLst>
              <a:ext uri="{FF2B5EF4-FFF2-40B4-BE49-F238E27FC236}">
                <a16:creationId xmlns:a16="http://schemas.microsoft.com/office/drawing/2014/main" id="{0D8C2441-D205-407A-B797-B57111AED3AF}"/>
              </a:ext>
            </a:extLst>
          </p:cNvPr>
          <p:cNvCxnSpPr/>
          <p:nvPr/>
        </p:nvCxnSpPr>
        <p:spPr>
          <a:xfrm flipH="1">
            <a:off x="2768367" y="1644242"/>
            <a:ext cx="1493240" cy="604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8BFDA13C-F509-4382-8AD9-DDFAD7757913}"/>
              </a:ext>
            </a:extLst>
          </p:cNvPr>
          <p:cNvCxnSpPr/>
          <p:nvPr/>
        </p:nvCxnSpPr>
        <p:spPr>
          <a:xfrm>
            <a:off x="2265028" y="3967993"/>
            <a:ext cx="1627464" cy="19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4549DDA7-49BA-4DFC-82D7-3D34F599A5A8}"/>
              </a:ext>
            </a:extLst>
          </p:cNvPr>
          <p:cNvCxnSpPr>
            <a:cxnSpLocks/>
          </p:cNvCxnSpPr>
          <p:nvPr/>
        </p:nvCxnSpPr>
        <p:spPr>
          <a:xfrm>
            <a:off x="2123748" y="5411069"/>
            <a:ext cx="2204971" cy="519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81D17E4-B7A9-427F-8F67-AEC3C5343A52}"/>
              </a:ext>
            </a:extLst>
          </p:cNvPr>
          <p:cNvCxnSpPr/>
          <p:nvPr/>
        </p:nvCxnSpPr>
        <p:spPr>
          <a:xfrm flipH="1" flipV="1">
            <a:off x="10241025" y="4609751"/>
            <a:ext cx="756942" cy="885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7E2773B-3864-4A3D-9BD7-D484A2DEFD6D}"/>
              </a:ext>
            </a:extLst>
          </p:cNvPr>
          <p:cNvSpPr txBox="1"/>
          <p:nvPr/>
        </p:nvSpPr>
        <p:spPr>
          <a:xfrm>
            <a:off x="2031188" y="2256638"/>
            <a:ext cx="1569660" cy="646331"/>
          </a:xfrm>
          <a:prstGeom prst="rect">
            <a:avLst/>
          </a:prstGeom>
          <a:noFill/>
        </p:spPr>
        <p:txBody>
          <a:bodyPr wrap="none" rtlCol="0">
            <a:spAutoFit/>
          </a:bodyPr>
          <a:lstStyle/>
          <a:p>
            <a:r>
              <a:rPr lang="en-US" altLang="zh-CN"/>
              <a:t>Web</a:t>
            </a:r>
            <a:r>
              <a:rPr lang="zh-CN" altLang="en-US"/>
              <a:t>前端</a:t>
            </a:r>
            <a:endParaRPr lang="en-US" altLang="zh-CN"/>
          </a:p>
          <a:p>
            <a:r>
              <a:rPr lang="zh-CN" altLang="en-US"/>
              <a:t>（用户交互）</a:t>
            </a:r>
          </a:p>
        </p:txBody>
      </p:sp>
      <p:sp>
        <p:nvSpPr>
          <p:cNvPr id="20" name="文本框 19">
            <a:extLst>
              <a:ext uri="{FF2B5EF4-FFF2-40B4-BE49-F238E27FC236}">
                <a16:creationId xmlns:a16="http://schemas.microsoft.com/office/drawing/2014/main" id="{EC5E0B18-35E9-404E-B464-92395591F0BD}"/>
              </a:ext>
            </a:extLst>
          </p:cNvPr>
          <p:cNvSpPr txBox="1"/>
          <p:nvPr/>
        </p:nvSpPr>
        <p:spPr>
          <a:xfrm>
            <a:off x="481019" y="3514608"/>
            <a:ext cx="2031325" cy="646331"/>
          </a:xfrm>
          <a:prstGeom prst="rect">
            <a:avLst/>
          </a:prstGeom>
          <a:noFill/>
        </p:spPr>
        <p:txBody>
          <a:bodyPr wrap="none" rtlCol="0">
            <a:spAutoFit/>
          </a:bodyPr>
          <a:lstStyle/>
          <a:p>
            <a:r>
              <a:rPr lang="en-US" altLang="zh-CN"/>
              <a:t>SpringBoot</a:t>
            </a:r>
            <a:r>
              <a:rPr lang="zh-CN" altLang="en-US"/>
              <a:t>后端</a:t>
            </a:r>
            <a:endParaRPr lang="en-US" altLang="zh-CN"/>
          </a:p>
          <a:p>
            <a:r>
              <a:rPr lang="zh-CN" altLang="en-US"/>
              <a:t>（处理用户请求）</a:t>
            </a:r>
          </a:p>
        </p:txBody>
      </p:sp>
      <p:sp>
        <p:nvSpPr>
          <p:cNvPr id="21" name="文本框 20">
            <a:extLst>
              <a:ext uri="{FF2B5EF4-FFF2-40B4-BE49-F238E27FC236}">
                <a16:creationId xmlns:a16="http://schemas.microsoft.com/office/drawing/2014/main" id="{34ACB1CB-77B9-48FE-8005-5B133C37D2BC}"/>
              </a:ext>
            </a:extLst>
          </p:cNvPr>
          <p:cNvSpPr txBox="1"/>
          <p:nvPr/>
        </p:nvSpPr>
        <p:spPr>
          <a:xfrm>
            <a:off x="581192" y="4774676"/>
            <a:ext cx="2031325" cy="646331"/>
          </a:xfrm>
          <a:prstGeom prst="rect">
            <a:avLst/>
          </a:prstGeom>
          <a:noFill/>
        </p:spPr>
        <p:txBody>
          <a:bodyPr wrap="none" rtlCol="0">
            <a:spAutoFit/>
          </a:bodyPr>
          <a:lstStyle/>
          <a:p>
            <a:r>
              <a:rPr lang="en-US" altLang="zh-CN"/>
              <a:t>FISCO BCOS</a:t>
            </a:r>
            <a:r>
              <a:rPr lang="zh-CN" altLang="en-US"/>
              <a:t>链</a:t>
            </a:r>
            <a:endParaRPr lang="en-US" altLang="zh-CN"/>
          </a:p>
          <a:p>
            <a:r>
              <a:rPr lang="zh-CN" altLang="en-US"/>
              <a:t>（实现业务功能）</a:t>
            </a:r>
          </a:p>
        </p:txBody>
      </p:sp>
      <p:sp>
        <p:nvSpPr>
          <p:cNvPr id="23" name="文本框 22">
            <a:extLst>
              <a:ext uri="{FF2B5EF4-FFF2-40B4-BE49-F238E27FC236}">
                <a16:creationId xmlns:a16="http://schemas.microsoft.com/office/drawing/2014/main" id="{3DBF98F9-493F-4B2D-88D9-9BD0BAC0D028}"/>
              </a:ext>
            </a:extLst>
          </p:cNvPr>
          <p:cNvSpPr txBox="1"/>
          <p:nvPr/>
        </p:nvSpPr>
        <p:spPr>
          <a:xfrm>
            <a:off x="10342659" y="5456583"/>
            <a:ext cx="2037737" cy="646331"/>
          </a:xfrm>
          <a:prstGeom prst="rect">
            <a:avLst/>
          </a:prstGeom>
          <a:noFill/>
        </p:spPr>
        <p:txBody>
          <a:bodyPr wrap="none" rtlCol="0">
            <a:spAutoFit/>
          </a:bodyPr>
          <a:lstStyle/>
          <a:p>
            <a:r>
              <a:rPr lang="zh-CN" altLang="en-US"/>
              <a:t>后台数据库</a:t>
            </a:r>
            <a:endParaRPr lang="en-US" altLang="zh-CN"/>
          </a:p>
          <a:p>
            <a:r>
              <a:rPr lang="zh-CN" altLang="en-US"/>
              <a:t>（账户映射信息）</a:t>
            </a:r>
          </a:p>
        </p:txBody>
      </p:sp>
    </p:spTree>
    <p:extLst>
      <p:ext uri="{BB962C8B-B14F-4D97-AF65-F5344CB8AC3E}">
        <p14:creationId xmlns:p14="http://schemas.microsoft.com/office/powerpoint/2010/main" val="320945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CE84C-D5C1-47CD-B420-DE2D36362E7F}"/>
              </a:ext>
            </a:extLst>
          </p:cNvPr>
          <p:cNvSpPr>
            <a:spLocks noGrp="1"/>
          </p:cNvSpPr>
          <p:nvPr>
            <p:ph type="title"/>
          </p:nvPr>
        </p:nvSpPr>
        <p:spPr/>
        <p:txBody>
          <a:bodyPr/>
          <a:lstStyle/>
          <a:p>
            <a:r>
              <a:rPr lang="en-US" altLang="zh-CN"/>
              <a:t>Web</a:t>
            </a:r>
            <a:r>
              <a:rPr lang="zh-CN" altLang="en-US"/>
              <a:t>前端实现</a:t>
            </a:r>
            <a:br>
              <a:rPr lang="en-US" altLang="zh-CN"/>
            </a:br>
            <a:r>
              <a:rPr lang="zh-CN" altLang="en-US"/>
              <a:t>登录界面</a:t>
            </a:r>
            <a:r>
              <a:rPr lang="en-US" altLang="zh-CN"/>
              <a:t>&amp;</a:t>
            </a:r>
            <a:r>
              <a:rPr lang="zh-CN" altLang="en-US"/>
              <a:t>代码</a:t>
            </a:r>
            <a:endParaRPr lang="zh-CN" altLang="en-US" dirty="0"/>
          </a:p>
        </p:txBody>
      </p:sp>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pic>
        <p:nvPicPr>
          <p:cNvPr id="9" name="内容占位符 8">
            <a:extLst>
              <a:ext uri="{FF2B5EF4-FFF2-40B4-BE49-F238E27FC236}">
                <a16:creationId xmlns:a16="http://schemas.microsoft.com/office/drawing/2014/main" id="{F7B6F07F-A6DA-471B-8B87-B8565387FDB0}"/>
              </a:ext>
            </a:extLst>
          </p:cNvPr>
          <p:cNvPicPr>
            <a:picLocks noGrp="1" noChangeAspect="1"/>
          </p:cNvPicPr>
          <p:nvPr>
            <p:ph idx="1"/>
          </p:nvPr>
        </p:nvPicPr>
        <p:blipFill>
          <a:blip r:embed="rId2"/>
          <a:stretch>
            <a:fillRect/>
          </a:stretch>
        </p:blipFill>
        <p:spPr>
          <a:xfrm>
            <a:off x="1467186" y="1890877"/>
            <a:ext cx="4184342" cy="4533038"/>
          </a:xfrm>
          <a:prstGeom prst="rect">
            <a:avLst/>
          </a:prstGeom>
        </p:spPr>
      </p:pic>
      <p:pic>
        <p:nvPicPr>
          <p:cNvPr id="11" name="图片 10">
            <a:extLst>
              <a:ext uri="{FF2B5EF4-FFF2-40B4-BE49-F238E27FC236}">
                <a16:creationId xmlns:a16="http://schemas.microsoft.com/office/drawing/2014/main" id="{E1E88FCD-A60E-4A5F-BC82-CBB1BBE8998F}"/>
              </a:ext>
            </a:extLst>
          </p:cNvPr>
          <p:cNvPicPr>
            <a:picLocks noChangeAspect="1"/>
          </p:cNvPicPr>
          <p:nvPr/>
        </p:nvPicPr>
        <p:blipFill>
          <a:blip r:embed="rId3"/>
          <a:stretch>
            <a:fillRect/>
          </a:stretch>
        </p:blipFill>
        <p:spPr>
          <a:xfrm>
            <a:off x="6361796" y="1890877"/>
            <a:ext cx="4184680" cy="4533038"/>
          </a:xfrm>
          <a:prstGeom prst="rect">
            <a:avLst/>
          </a:prstGeom>
        </p:spPr>
      </p:pic>
    </p:spTree>
    <p:extLst>
      <p:ext uri="{BB962C8B-B14F-4D97-AF65-F5344CB8AC3E}">
        <p14:creationId xmlns:p14="http://schemas.microsoft.com/office/powerpoint/2010/main" val="998673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CE84C-D5C1-47CD-B420-DE2D36362E7F}"/>
              </a:ext>
            </a:extLst>
          </p:cNvPr>
          <p:cNvSpPr>
            <a:spLocks noGrp="1"/>
          </p:cNvSpPr>
          <p:nvPr>
            <p:ph type="title"/>
          </p:nvPr>
        </p:nvSpPr>
        <p:spPr/>
        <p:txBody>
          <a:bodyPr/>
          <a:lstStyle/>
          <a:p>
            <a:r>
              <a:rPr lang="en-US" altLang="zh-CN"/>
              <a:t>WEB</a:t>
            </a:r>
            <a:r>
              <a:rPr lang="zh-CN" altLang="en-US"/>
              <a:t>前端实现</a:t>
            </a:r>
            <a:br>
              <a:rPr lang="en-US" altLang="zh-CN"/>
            </a:br>
            <a:r>
              <a:rPr lang="zh-CN" altLang="en-US"/>
              <a:t>注册界面</a:t>
            </a:r>
            <a:r>
              <a:rPr lang="en-US" altLang="zh-CN"/>
              <a:t>&amp;</a:t>
            </a:r>
            <a:r>
              <a:rPr lang="zh-CN" altLang="en-US"/>
              <a:t>代码</a:t>
            </a:r>
            <a:endParaRPr lang="zh-CN" altLang="en-US" dirty="0"/>
          </a:p>
        </p:txBody>
      </p:sp>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pic>
        <p:nvPicPr>
          <p:cNvPr id="10" name="内容占位符 9">
            <a:extLst>
              <a:ext uri="{FF2B5EF4-FFF2-40B4-BE49-F238E27FC236}">
                <a16:creationId xmlns:a16="http://schemas.microsoft.com/office/drawing/2014/main" id="{9C331B8C-94BD-4767-90FA-72445DDCC53F}"/>
              </a:ext>
            </a:extLst>
          </p:cNvPr>
          <p:cNvPicPr>
            <a:picLocks noGrp="1" noChangeAspect="1"/>
          </p:cNvPicPr>
          <p:nvPr>
            <p:ph idx="1"/>
          </p:nvPr>
        </p:nvPicPr>
        <p:blipFill>
          <a:blip r:embed="rId2"/>
          <a:stretch>
            <a:fillRect/>
          </a:stretch>
        </p:blipFill>
        <p:spPr>
          <a:xfrm>
            <a:off x="6266073" y="1890876"/>
            <a:ext cx="4184677" cy="4533038"/>
          </a:xfrm>
          <a:prstGeom prst="rect">
            <a:avLst/>
          </a:prstGeom>
        </p:spPr>
      </p:pic>
      <p:pic>
        <p:nvPicPr>
          <p:cNvPr id="11" name="图片 10">
            <a:extLst>
              <a:ext uri="{FF2B5EF4-FFF2-40B4-BE49-F238E27FC236}">
                <a16:creationId xmlns:a16="http://schemas.microsoft.com/office/drawing/2014/main" id="{C71CC7FD-89BC-4842-9A8C-FAABC8AC3EC2}"/>
              </a:ext>
            </a:extLst>
          </p:cNvPr>
          <p:cNvPicPr>
            <a:picLocks noChangeAspect="1"/>
          </p:cNvPicPr>
          <p:nvPr/>
        </p:nvPicPr>
        <p:blipFill>
          <a:blip r:embed="rId3"/>
          <a:stretch>
            <a:fillRect/>
          </a:stretch>
        </p:blipFill>
        <p:spPr>
          <a:xfrm>
            <a:off x="1433427" y="1890876"/>
            <a:ext cx="4184342" cy="4533038"/>
          </a:xfrm>
          <a:prstGeom prst="rect">
            <a:avLst/>
          </a:prstGeom>
        </p:spPr>
      </p:pic>
    </p:spTree>
    <p:extLst>
      <p:ext uri="{BB962C8B-B14F-4D97-AF65-F5344CB8AC3E}">
        <p14:creationId xmlns:p14="http://schemas.microsoft.com/office/powerpoint/2010/main" val="4286329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长方形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标题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rtlCol="0">
            <a:normAutofit/>
          </a:bodyPr>
          <a:lstStyle/>
          <a:p>
            <a:pPr rtl="0"/>
            <a:r>
              <a:rPr lang="zh-CN" altLang="en-US" dirty="0"/>
              <a:t>详细概要设计及</a:t>
            </a:r>
            <a:r>
              <a:rPr lang="en-US" altLang="zh-CN" dirty="0"/>
              <a:t>Solidity</a:t>
            </a:r>
            <a:r>
              <a:rPr lang="zh-CN" altLang="en-US" dirty="0"/>
              <a:t>合约及</a:t>
            </a:r>
            <a:r>
              <a:rPr lang="en-US" altLang="zh-CN" dirty="0"/>
              <a:t>java</a:t>
            </a:r>
            <a:r>
              <a:rPr lang="zh-CN" altLang="en-US" dirty="0"/>
              <a:t>后端</a:t>
            </a:r>
            <a:endParaRPr lang="zh-cn" dirty="0"/>
          </a:p>
        </p:txBody>
      </p:sp>
      <p:sp>
        <p:nvSpPr>
          <p:cNvPr id="3" name="副标题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rtlCol="0">
            <a:normAutofit/>
          </a:bodyPr>
          <a:lstStyle/>
          <a:p>
            <a:r>
              <a:rPr lang="zh-CN" altLang="en-US" dirty="0"/>
              <a:t>实现人员：刘斯韩</a:t>
            </a:r>
          </a:p>
        </p:txBody>
      </p:sp>
      <p:sp>
        <p:nvSpPr>
          <p:cNvPr id="20" name="长方形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矩形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长方形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图片 5" descr="徽标特写&#10;&#10;已自动生成说明">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
        <p:nvSpPr>
          <p:cNvPr id="5" name="内容占位符 4">
            <a:extLst>
              <a:ext uri="{FF2B5EF4-FFF2-40B4-BE49-F238E27FC236}">
                <a16:creationId xmlns:a16="http://schemas.microsoft.com/office/drawing/2014/main" id="{F626E189-D679-40D3-8EB3-3D759BC3E5AA}"/>
              </a:ext>
            </a:extLst>
          </p:cNvPr>
          <p:cNvSpPr>
            <a:spLocks noGrp="1"/>
          </p:cNvSpPr>
          <p:nvPr>
            <p:ph idx="1"/>
          </p:nvPr>
        </p:nvSpPr>
        <p:spPr/>
        <p:txBody>
          <a:bodyPr>
            <a:normAutofit fontScale="92500" lnSpcReduction="10000"/>
          </a:bodyPr>
          <a:lstStyle/>
          <a:p>
            <a:endParaRPr lang="en-US" altLang="zh-CN" sz="2400" dirty="0"/>
          </a:p>
          <a:p>
            <a:r>
              <a:rPr lang="zh-CN" altLang="en-US" sz="2400" dirty="0"/>
              <a:t>在此背景下，版权交易市场的需求正在提高。版权交易市场，是基于一种全新消费文化和消费理念，伴随着互联网的高速发展，快速、便利地为消费者提供高性价比的版权交易的平台，既能满足人们的生活需要，又可以减少资源浪费。这之中，又以数字艺术品最为有实用意义。</a:t>
            </a:r>
            <a:endParaRPr lang="en-US" altLang="zh-CN" sz="2400" dirty="0"/>
          </a:p>
          <a:p>
            <a:r>
              <a:rPr lang="zh-CN" altLang="en-US" sz="2400" dirty="0"/>
              <a:t>本版权交易市场系统试图提供一个供用户自由发布和购置版权的平台。用户在系统中可以进行注册用户，发布商品，完成交易，查看交易等操作。本系统后台基于</a:t>
            </a:r>
            <a:r>
              <a:rPr lang="en-US" altLang="zh-CN" sz="2400" dirty="0"/>
              <a:t>FISCO-BCOS</a:t>
            </a:r>
            <a:r>
              <a:rPr lang="zh-CN" altLang="en-US" sz="2400" dirty="0"/>
              <a:t>的区块链系统，在保证稳定性和高效性的同时能够提供足够的安全性，并可以保护用户的隐私和交易的安全性。</a:t>
            </a:r>
            <a:endParaRPr lang="en-US" altLang="zh-CN" sz="2400" dirty="0"/>
          </a:p>
          <a:p>
            <a:endParaRPr lang="zh-CN" altLang="en-US" dirty="0"/>
          </a:p>
        </p:txBody>
      </p:sp>
      <p:sp>
        <p:nvSpPr>
          <p:cNvPr id="7" name="标题 1">
            <a:extLst>
              <a:ext uri="{FF2B5EF4-FFF2-40B4-BE49-F238E27FC236}">
                <a16:creationId xmlns:a16="http://schemas.microsoft.com/office/drawing/2014/main" id="{2237EDCA-1116-49F5-9ED0-1F5092129153}"/>
              </a:ext>
            </a:extLst>
          </p:cNvPr>
          <p:cNvSpPr>
            <a:spLocks noGrp="1"/>
          </p:cNvSpPr>
          <p:nvPr>
            <p:ph type="title"/>
          </p:nvPr>
        </p:nvSpPr>
        <p:spPr>
          <a:xfrm>
            <a:off x="581192" y="676989"/>
            <a:ext cx="11029616" cy="1188720"/>
          </a:xfrm>
        </p:spPr>
        <p:txBody>
          <a:bodyPr/>
          <a:lstStyle/>
          <a:p>
            <a:r>
              <a:rPr lang="zh-CN" altLang="en-US" dirty="0"/>
              <a:t>项目背景</a:t>
            </a:r>
          </a:p>
        </p:txBody>
      </p:sp>
    </p:spTree>
    <p:extLst>
      <p:ext uri="{BB962C8B-B14F-4D97-AF65-F5344CB8AC3E}">
        <p14:creationId xmlns:p14="http://schemas.microsoft.com/office/powerpoint/2010/main" val="3952056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DB761-25BF-44D2-B7CB-A862B9EC3D02}"/>
              </a:ext>
            </a:extLst>
          </p:cNvPr>
          <p:cNvSpPr>
            <a:spLocks noGrp="1"/>
          </p:cNvSpPr>
          <p:nvPr>
            <p:ph type="title"/>
          </p:nvPr>
        </p:nvSpPr>
        <p:spPr/>
        <p:txBody>
          <a:bodyPr/>
          <a:lstStyle/>
          <a:p>
            <a:r>
              <a:rPr lang="zh-CN" altLang="en-US" dirty="0"/>
              <a:t>详细概要设计</a:t>
            </a:r>
          </a:p>
        </p:txBody>
      </p:sp>
      <p:sp>
        <p:nvSpPr>
          <p:cNvPr id="3" name="内容占位符 2">
            <a:extLst>
              <a:ext uri="{FF2B5EF4-FFF2-40B4-BE49-F238E27FC236}">
                <a16:creationId xmlns:a16="http://schemas.microsoft.com/office/drawing/2014/main" id="{98523C09-044B-4273-962D-314510BE5232}"/>
              </a:ext>
            </a:extLst>
          </p:cNvPr>
          <p:cNvSpPr>
            <a:spLocks noGrp="1"/>
          </p:cNvSpPr>
          <p:nvPr>
            <p:ph idx="1"/>
          </p:nvPr>
        </p:nvSpPr>
        <p:spPr>
          <a:xfrm>
            <a:off x="581193" y="2340864"/>
            <a:ext cx="4993828" cy="3634486"/>
          </a:xfrm>
        </p:spPr>
        <p:txBody>
          <a:bodyPr/>
          <a:lstStyle/>
          <a:p>
            <a:pPr marL="342900" lvl="0" indent="-342900">
              <a:spcBef>
                <a:spcPts val="600"/>
              </a:spcBef>
              <a:spcAft>
                <a:spcPts val="0"/>
              </a:spcAft>
              <a:buFont typeface="+mj-lt"/>
              <a:buAutoNum type="arabicPeriod"/>
            </a:pPr>
            <a:r>
              <a:rPr lang="zh-CN" altLang="zh-CN" sz="1800" b="1" dirty="0">
                <a:effectLst/>
                <a:latin typeface="Times New Roman" panose="02020603050405020304" pitchFamily="18" charset="0"/>
                <a:ea typeface="宋体" panose="02010600030101010101" pitchFamily="2" charset="-122"/>
                <a:cs typeface="宋体" panose="02010600030101010101" pitchFamily="2" charset="-122"/>
              </a:rPr>
              <a:t>需求概述</a:t>
            </a:r>
            <a:endParaRPr lang="zh-CN" altLang="zh-CN" sz="1800" dirty="0">
              <a:effectLst/>
              <a:latin typeface="微软雅黑" panose="020B0503020204020204" pitchFamily="34" charset="-122"/>
              <a:ea typeface="微软雅黑" panose="020B0503020204020204" pitchFamily="34" charset="-122"/>
              <a:cs typeface="微软雅黑" panose="020B0503020204020204" pitchFamily="34" charset="-122"/>
            </a:endParaRPr>
          </a:p>
          <a:p>
            <a:pPr indent="266700">
              <a:spcBef>
                <a:spcPts val="600"/>
              </a:spcBef>
            </a:pPr>
            <a:r>
              <a:rPr lang="zh-CN" altLang="zh-CN" sz="900" dirty="0">
                <a:effectLst/>
                <a:latin typeface="Times New Roman" panose="02020603050405020304" pitchFamily="18" charset="0"/>
                <a:ea typeface="宋体" panose="02010600030101010101" pitchFamily="2" charset="-122"/>
                <a:cs typeface="宋体" panose="02010600030101010101" pitchFamily="2" charset="-122"/>
              </a:rPr>
              <a:t>随著网际网路时代的猛爆性成长，区块链架构资产无疑已经是本世代最被人注目的投资项目之一，其中包括各式各样的虚拟货币，相信所有人都已经略有所闻。近期，一种名为「</a:t>
            </a:r>
            <a:r>
              <a:rPr lang="en-US" altLang="zh-CN" sz="900" dirty="0">
                <a:effectLst/>
                <a:latin typeface="Times New Roman" panose="02020603050405020304" pitchFamily="18" charset="0"/>
                <a:ea typeface="宋体" panose="02010600030101010101" pitchFamily="2" charset="-122"/>
                <a:cs typeface="宋体" panose="02010600030101010101" pitchFamily="2" charset="-122"/>
              </a:rPr>
              <a:t>NFT</a:t>
            </a:r>
            <a:r>
              <a:rPr lang="zh-CN" altLang="zh-CN" sz="900" dirty="0">
                <a:effectLst/>
                <a:latin typeface="Times New Roman" panose="02020603050405020304" pitchFamily="18" charset="0"/>
                <a:ea typeface="宋体" panose="02010600030101010101" pitchFamily="2" charset="-122"/>
                <a:cs typeface="宋体" panose="02010600030101010101" pitchFamily="2" charset="-122"/>
              </a:rPr>
              <a:t>」的资产在全球艺术界急速窜升，成为了无论是艺术品爱好者、投资家或是艺术家都密切关注的区块链资产。举例来说，</a:t>
            </a:r>
            <a:r>
              <a:rPr lang="en-US" altLang="zh-CN" sz="900" dirty="0">
                <a:effectLst/>
                <a:latin typeface="Times New Roman" panose="02020603050405020304" pitchFamily="18" charset="0"/>
                <a:ea typeface="宋体" panose="02010600030101010101" pitchFamily="2" charset="-122"/>
                <a:cs typeface="宋体" panose="02010600030101010101" pitchFamily="2" charset="-122"/>
              </a:rPr>
              <a:t>Twitter </a:t>
            </a:r>
            <a:r>
              <a:rPr lang="zh-CN" altLang="zh-CN" sz="900" dirty="0">
                <a:effectLst/>
                <a:latin typeface="Times New Roman" panose="02020603050405020304" pitchFamily="18" charset="0"/>
                <a:ea typeface="宋体" panose="02010600030101010101" pitchFamily="2" charset="-122"/>
                <a:cs typeface="宋体" panose="02010600030101010101" pitchFamily="2" charset="-122"/>
              </a:rPr>
              <a:t>首席执行官杰克多西（</a:t>
            </a:r>
            <a:r>
              <a:rPr lang="en-US" altLang="zh-CN" sz="900" dirty="0">
                <a:effectLst/>
                <a:latin typeface="Times New Roman" panose="02020603050405020304" pitchFamily="18" charset="0"/>
                <a:ea typeface="宋体" panose="02010600030101010101" pitchFamily="2" charset="-122"/>
                <a:cs typeface="宋体" panose="02010600030101010101" pitchFamily="2" charset="-122"/>
              </a:rPr>
              <a:t> Jack Dorsey </a:t>
            </a:r>
            <a:r>
              <a:rPr lang="zh-CN" altLang="zh-CN" sz="900" dirty="0">
                <a:effectLst/>
                <a:latin typeface="Times New Roman" panose="02020603050405020304" pitchFamily="18" charset="0"/>
                <a:ea typeface="宋体" panose="02010600030101010101" pitchFamily="2" charset="-122"/>
                <a:cs typeface="宋体" panose="02010600030101010101" pitchFamily="2" charset="-122"/>
              </a:rPr>
              <a:t>）就正以</a:t>
            </a:r>
            <a:r>
              <a:rPr lang="en-US" altLang="zh-CN" sz="900" dirty="0">
                <a:effectLst/>
                <a:latin typeface="Times New Roman" panose="02020603050405020304" pitchFamily="18" charset="0"/>
                <a:ea typeface="宋体" panose="02010600030101010101" pitchFamily="2" charset="-122"/>
                <a:cs typeface="宋体" panose="02010600030101010101" pitchFamily="2" charset="-122"/>
              </a:rPr>
              <a:t> NFT </a:t>
            </a:r>
            <a:r>
              <a:rPr lang="zh-CN" altLang="zh-CN" sz="900" dirty="0">
                <a:effectLst/>
                <a:latin typeface="Times New Roman" panose="02020603050405020304" pitchFamily="18" charset="0"/>
                <a:ea typeface="宋体" panose="02010600030101010101" pitchFamily="2" charset="-122"/>
                <a:cs typeface="宋体" panose="02010600030101010101" pitchFamily="2" charset="-122"/>
              </a:rPr>
              <a:t>拍卖他人生的首条贴文、特斯拉</a:t>
            </a:r>
            <a:r>
              <a:rPr lang="en-US" altLang="zh-CN" sz="900" dirty="0">
                <a:effectLst/>
                <a:latin typeface="Times New Roman" panose="02020603050405020304" pitchFamily="18" charset="0"/>
                <a:ea typeface="宋体" panose="02010600030101010101" pitchFamily="2" charset="-122"/>
                <a:cs typeface="宋体" panose="02010600030101010101" pitchFamily="2" charset="-122"/>
              </a:rPr>
              <a:t>CEO </a:t>
            </a:r>
            <a:r>
              <a:rPr lang="zh-CN" altLang="zh-CN" sz="900" dirty="0">
                <a:effectLst/>
                <a:latin typeface="Times New Roman" panose="02020603050405020304" pitchFamily="18" charset="0"/>
                <a:ea typeface="宋体" panose="02010600030101010101" pitchFamily="2" charset="-122"/>
                <a:cs typeface="宋体" panose="02010600030101010101" pitchFamily="2" charset="-122"/>
              </a:rPr>
              <a:t>伊隆马斯克（</a:t>
            </a:r>
            <a:r>
              <a:rPr lang="en-US" altLang="zh-CN" sz="900" dirty="0">
                <a:effectLst/>
                <a:latin typeface="Times New Roman" panose="02020603050405020304" pitchFamily="18" charset="0"/>
                <a:ea typeface="宋体" panose="02010600030101010101" pitchFamily="2" charset="-122"/>
                <a:cs typeface="宋体" panose="02010600030101010101" pitchFamily="2" charset="-122"/>
              </a:rPr>
              <a:t>Elon Musk</a:t>
            </a:r>
            <a:r>
              <a:rPr lang="zh-CN" altLang="zh-CN" sz="90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900" dirty="0">
                <a:effectLst/>
                <a:latin typeface="微软雅黑" panose="020B0503020204020204" pitchFamily="34" charset="-122"/>
                <a:ea typeface="Times New Roman" panose="02020603050405020304" pitchFamily="18" charset="0"/>
                <a:cs typeface="宋体" panose="02010600030101010101" pitchFamily="2" charset="-122"/>
              </a:rPr>
              <a:t> </a:t>
            </a:r>
            <a:r>
              <a:rPr lang="zh-CN" altLang="zh-CN" sz="900" dirty="0">
                <a:effectLst/>
                <a:latin typeface="Times New Roman" panose="02020603050405020304" pitchFamily="18" charset="0"/>
                <a:ea typeface="宋体" panose="02010600030101010101" pitchFamily="2" charset="-122"/>
                <a:cs typeface="宋体" panose="02010600030101010101" pitchFamily="2" charset="-122"/>
              </a:rPr>
              <a:t>的女友也透过</a:t>
            </a:r>
            <a:r>
              <a:rPr lang="en-US" altLang="zh-CN" sz="900" dirty="0">
                <a:effectLst/>
                <a:latin typeface="Times New Roman" panose="02020603050405020304" pitchFamily="18" charset="0"/>
                <a:ea typeface="宋体" panose="02010600030101010101" pitchFamily="2" charset="-122"/>
                <a:cs typeface="宋体" panose="02010600030101010101" pitchFamily="2" charset="-122"/>
              </a:rPr>
              <a:t> NFT </a:t>
            </a:r>
            <a:r>
              <a:rPr lang="zh-CN" altLang="zh-CN" sz="900" dirty="0">
                <a:effectLst/>
                <a:latin typeface="Times New Roman" panose="02020603050405020304" pitchFamily="18" charset="0"/>
                <a:ea typeface="宋体" panose="02010600030101010101" pitchFamily="2" charset="-122"/>
                <a:cs typeface="宋体" panose="02010600030101010101" pitchFamily="2" charset="-122"/>
              </a:rPr>
              <a:t>售出了价值</a:t>
            </a:r>
            <a:r>
              <a:rPr lang="en-US" altLang="zh-CN" sz="900" dirty="0">
                <a:effectLst/>
                <a:latin typeface="Times New Roman" panose="02020603050405020304" pitchFamily="18" charset="0"/>
                <a:ea typeface="宋体" panose="02010600030101010101" pitchFamily="2" charset="-122"/>
                <a:cs typeface="宋体" panose="02010600030101010101" pitchFamily="2" charset="-122"/>
              </a:rPr>
              <a:t> 600 </a:t>
            </a:r>
            <a:r>
              <a:rPr lang="zh-CN" altLang="zh-CN" sz="900" dirty="0">
                <a:effectLst/>
                <a:latin typeface="Times New Roman" panose="02020603050405020304" pitchFamily="18" charset="0"/>
                <a:ea typeface="宋体" panose="02010600030101010101" pitchFamily="2" charset="-122"/>
                <a:cs typeface="宋体" panose="02010600030101010101" pitchFamily="2" charset="-122"/>
              </a:rPr>
              <a:t>万美元的数位艺术品，以及现年</a:t>
            </a:r>
            <a:r>
              <a:rPr lang="en-US" altLang="zh-CN" sz="900" dirty="0">
                <a:effectLst/>
                <a:latin typeface="Times New Roman" panose="02020603050405020304" pitchFamily="18" charset="0"/>
                <a:ea typeface="宋体" panose="02010600030101010101" pitchFamily="2" charset="-122"/>
                <a:cs typeface="宋体" panose="02010600030101010101" pitchFamily="2" charset="-122"/>
              </a:rPr>
              <a:t> 39 </a:t>
            </a:r>
            <a:r>
              <a:rPr lang="zh-CN" altLang="zh-CN" sz="900" dirty="0">
                <a:effectLst/>
                <a:latin typeface="Times New Roman" panose="02020603050405020304" pitchFamily="18" charset="0"/>
                <a:ea typeface="宋体" panose="02010600030101010101" pitchFamily="2" charset="-122"/>
                <a:cs typeface="宋体" panose="02010600030101010101" pitchFamily="2" charset="-122"/>
              </a:rPr>
              <a:t>岁的数位艺术家</a:t>
            </a:r>
            <a:r>
              <a:rPr lang="en-US" altLang="zh-CN" sz="900" dirty="0" err="1">
                <a:effectLst/>
                <a:latin typeface="Times New Roman" panose="02020603050405020304" pitchFamily="18" charset="0"/>
                <a:ea typeface="宋体" panose="02010600030101010101" pitchFamily="2" charset="-122"/>
                <a:cs typeface="宋体" panose="02010600030101010101" pitchFamily="2" charset="-122"/>
              </a:rPr>
              <a:t>Beeple</a:t>
            </a:r>
            <a:r>
              <a:rPr lang="en-US" altLang="zh-CN" sz="9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90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900" dirty="0">
                <a:effectLst/>
                <a:latin typeface="Times New Roman" panose="02020603050405020304" pitchFamily="18" charset="0"/>
                <a:ea typeface="宋体" panose="02010600030101010101" pitchFamily="2" charset="-122"/>
                <a:cs typeface="宋体" panose="02010600030101010101" pitchFamily="2" charset="-122"/>
              </a:rPr>
              <a:t>Mike Winkelmann</a:t>
            </a:r>
            <a:r>
              <a:rPr lang="zh-CN" altLang="zh-CN" sz="90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900" dirty="0">
                <a:effectLst/>
                <a:latin typeface="微软雅黑" panose="020B0503020204020204" pitchFamily="34" charset="-122"/>
                <a:ea typeface="Times New Roman" panose="02020603050405020304" pitchFamily="18" charset="0"/>
                <a:cs typeface="宋体" panose="02010600030101010101" pitchFamily="2" charset="-122"/>
              </a:rPr>
              <a:t> </a:t>
            </a:r>
            <a:r>
              <a:rPr lang="zh-CN" altLang="zh-CN" sz="900" dirty="0">
                <a:effectLst/>
                <a:latin typeface="Times New Roman" panose="02020603050405020304" pitchFamily="18" charset="0"/>
                <a:ea typeface="宋体" panose="02010600030101010101" pitchFamily="2" charset="-122"/>
                <a:cs typeface="宋体" panose="02010600030101010101" pitchFamily="2" charset="-122"/>
              </a:rPr>
              <a:t>以</a:t>
            </a:r>
            <a:r>
              <a:rPr lang="en-US" altLang="zh-CN" sz="900" dirty="0">
                <a:effectLst/>
                <a:latin typeface="Times New Roman" panose="02020603050405020304" pitchFamily="18" charset="0"/>
                <a:ea typeface="宋体" panose="02010600030101010101" pitchFamily="2" charset="-122"/>
                <a:cs typeface="宋体" panose="02010600030101010101" pitchFamily="2" charset="-122"/>
              </a:rPr>
              <a:t> 6,900 </a:t>
            </a:r>
            <a:r>
              <a:rPr lang="zh-CN" altLang="zh-CN" sz="900" dirty="0">
                <a:effectLst/>
                <a:latin typeface="Times New Roman" panose="02020603050405020304" pitchFamily="18" charset="0"/>
                <a:ea typeface="宋体" panose="02010600030101010101" pitchFamily="2" charset="-122"/>
                <a:cs typeface="宋体" panose="02010600030101010101" pitchFamily="2" charset="-122"/>
              </a:rPr>
              <a:t>万美元的价格拍卖了他的纯数位艺术作品的</a:t>
            </a:r>
            <a:r>
              <a:rPr lang="en-US" altLang="zh-CN" sz="900" dirty="0">
                <a:effectLst/>
                <a:latin typeface="Times New Roman" panose="02020603050405020304" pitchFamily="18" charset="0"/>
                <a:ea typeface="宋体" panose="02010600030101010101" pitchFamily="2" charset="-122"/>
                <a:cs typeface="宋体" panose="02010600030101010101" pitchFamily="2" charset="-122"/>
              </a:rPr>
              <a:t> NFT</a:t>
            </a:r>
            <a:r>
              <a:rPr lang="zh-CN" altLang="zh-CN" sz="900" dirty="0">
                <a:effectLst/>
                <a:latin typeface="Times New Roman" panose="02020603050405020304" pitchFamily="18" charset="0"/>
                <a:ea typeface="宋体" panose="02010600030101010101" pitchFamily="2" charset="-122"/>
                <a:cs typeface="宋体" panose="02010600030101010101" pitchFamily="2" charset="-122"/>
              </a:rPr>
              <a:t>。</a:t>
            </a:r>
            <a:endParaRPr lang="zh-CN" altLang="zh-CN" sz="900" dirty="0">
              <a:effectLst/>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p>
        </p:txBody>
      </p:sp>
      <p:sp>
        <p:nvSpPr>
          <p:cNvPr id="4" name="日期占位符 3">
            <a:extLst>
              <a:ext uri="{FF2B5EF4-FFF2-40B4-BE49-F238E27FC236}">
                <a16:creationId xmlns:a16="http://schemas.microsoft.com/office/drawing/2014/main" id="{E908445D-EE19-4C30-8E58-16EF37D2732D}"/>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pic>
        <p:nvPicPr>
          <p:cNvPr id="5" name="图片 4">
            <a:extLst>
              <a:ext uri="{FF2B5EF4-FFF2-40B4-BE49-F238E27FC236}">
                <a16:creationId xmlns:a16="http://schemas.microsoft.com/office/drawing/2014/main" id="{106900F2-1A08-4B11-9E04-7FFF91982A63}"/>
              </a:ext>
            </a:extLst>
          </p:cNvPr>
          <p:cNvPicPr>
            <a:picLocks noChangeAspect="1"/>
          </p:cNvPicPr>
          <p:nvPr/>
        </p:nvPicPr>
        <p:blipFill>
          <a:blip r:embed="rId2"/>
          <a:stretch>
            <a:fillRect/>
          </a:stretch>
        </p:blipFill>
        <p:spPr>
          <a:xfrm>
            <a:off x="6682334" y="2661828"/>
            <a:ext cx="4249280" cy="2219136"/>
          </a:xfrm>
          <a:prstGeom prst="rect">
            <a:avLst/>
          </a:prstGeom>
        </p:spPr>
      </p:pic>
    </p:spTree>
    <p:extLst>
      <p:ext uri="{BB962C8B-B14F-4D97-AF65-F5344CB8AC3E}">
        <p14:creationId xmlns:p14="http://schemas.microsoft.com/office/powerpoint/2010/main" val="2971664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292C9D-D30A-407A-94BF-5C8D6E8D33B3}"/>
              </a:ext>
            </a:extLst>
          </p:cNvPr>
          <p:cNvSpPr>
            <a:spLocks noGrp="1"/>
          </p:cNvSpPr>
          <p:nvPr>
            <p:ph type="title"/>
          </p:nvPr>
        </p:nvSpPr>
        <p:spPr/>
        <p:txBody>
          <a:bodyPr/>
          <a:lstStyle/>
          <a:p>
            <a:r>
              <a:rPr lang="zh-CN" altLang="en-US" dirty="0"/>
              <a:t>功能性需求 </a:t>
            </a:r>
            <a:br>
              <a:rPr lang="zh-CN" altLang="en-US" dirty="0"/>
            </a:br>
            <a:endParaRPr lang="zh-CN" altLang="en-US" dirty="0"/>
          </a:p>
        </p:txBody>
      </p:sp>
      <p:sp>
        <p:nvSpPr>
          <p:cNvPr id="3" name="内容占位符 2">
            <a:extLst>
              <a:ext uri="{FF2B5EF4-FFF2-40B4-BE49-F238E27FC236}">
                <a16:creationId xmlns:a16="http://schemas.microsoft.com/office/drawing/2014/main" id="{5269C7C1-EAD6-48E1-8366-F4D41CA6577E}"/>
              </a:ext>
            </a:extLst>
          </p:cNvPr>
          <p:cNvSpPr>
            <a:spLocks noGrp="1"/>
          </p:cNvSpPr>
          <p:nvPr>
            <p:ph idx="1"/>
          </p:nvPr>
        </p:nvSpPr>
        <p:spPr/>
        <p:txBody>
          <a:bodyPr>
            <a:normAutofit lnSpcReduction="10000"/>
          </a:bodyPr>
          <a:lstStyle/>
          <a:p>
            <a:r>
              <a:rPr lang="zh-CN" altLang="en-US" dirty="0"/>
              <a:t>功能名称	       用户角色	                  描述	                                                                       备注</a:t>
            </a:r>
          </a:p>
          <a:p>
            <a:r>
              <a:rPr lang="zh-CN" altLang="en-US" dirty="0"/>
              <a:t>账号注册	       普通用户	    用户输入用户名，密码，地址进行账户注册	</a:t>
            </a:r>
          </a:p>
          <a:p>
            <a:r>
              <a:rPr lang="zh-CN" altLang="en-US" dirty="0"/>
              <a:t>登录	              普通用户	    各类用户使用自己的密码进行登录。	</a:t>
            </a:r>
          </a:p>
          <a:p>
            <a:r>
              <a:rPr lang="zh-CN" altLang="en-US" dirty="0"/>
              <a:t>市场交易查询   任何用户	    任何用户都可在市场输入物品的名称、选择金额范围和地址进行查询。	</a:t>
            </a:r>
          </a:p>
          <a:p>
            <a:r>
              <a:rPr lang="zh-CN" altLang="en-US" dirty="0"/>
              <a:t>市场交易申请   普通用户	    用户在市场查询物品后，点击购买，填写地址等信息后付款即可购买物品。	</a:t>
            </a:r>
          </a:p>
          <a:p>
            <a:r>
              <a:rPr lang="zh-CN" altLang="en-US" dirty="0"/>
              <a:t>账号充值	       普通用户	    用户登录后，输入充值金额即可给账户充值。	</a:t>
            </a:r>
          </a:p>
          <a:p>
            <a:r>
              <a:rPr lang="zh-CN" altLang="en-US" dirty="0"/>
              <a:t>交易记录查询   普通用户	    普通用户登录并输入交易可查看交易的详细记录。	</a:t>
            </a:r>
          </a:p>
          <a:p>
            <a:r>
              <a:rPr lang="zh-CN" altLang="en-US" dirty="0"/>
              <a:t>用户信息查看   普通用户	    用户登录后，可查看自身用户余额等信息。	</a:t>
            </a:r>
          </a:p>
          <a:p>
            <a:r>
              <a:rPr lang="zh-CN" altLang="en-US" dirty="0"/>
              <a:t>历史交易查询   普通用户	    用户登陆后，可在个人信息的历史交易中，查看自身参与过的交易。	</a:t>
            </a:r>
          </a:p>
          <a:p>
            <a:endParaRPr lang="zh-CN" altLang="en-US" dirty="0"/>
          </a:p>
        </p:txBody>
      </p:sp>
      <p:sp>
        <p:nvSpPr>
          <p:cNvPr id="4" name="日期占位符 3">
            <a:extLst>
              <a:ext uri="{FF2B5EF4-FFF2-40B4-BE49-F238E27FC236}">
                <a16:creationId xmlns:a16="http://schemas.microsoft.com/office/drawing/2014/main" id="{E3CDD6A5-9B18-4E28-A832-54217016D263}"/>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Tree>
    <p:extLst>
      <p:ext uri="{BB962C8B-B14F-4D97-AF65-F5344CB8AC3E}">
        <p14:creationId xmlns:p14="http://schemas.microsoft.com/office/powerpoint/2010/main" val="3506901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B72D6-D0A3-45C2-986D-8C02328FB3E9}"/>
              </a:ext>
            </a:extLst>
          </p:cNvPr>
          <p:cNvSpPr>
            <a:spLocks noGrp="1"/>
          </p:cNvSpPr>
          <p:nvPr>
            <p:ph type="title"/>
          </p:nvPr>
        </p:nvSpPr>
        <p:spPr/>
        <p:txBody>
          <a:bodyPr/>
          <a:lstStyle/>
          <a:p>
            <a:r>
              <a:rPr lang="zh-CN" altLang="en-US" dirty="0"/>
              <a:t>后端架构</a:t>
            </a:r>
          </a:p>
        </p:txBody>
      </p:sp>
      <p:pic>
        <p:nvPicPr>
          <p:cNvPr id="5" name="内容占位符 4">
            <a:extLst>
              <a:ext uri="{FF2B5EF4-FFF2-40B4-BE49-F238E27FC236}">
                <a16:creationId xmlns:a16="http://schemas.microsoft.com/office/drawing/2014/main" id="{D1B2C38F-F871-42C0-8339-3D736C228AC3}"/>
              </a:ext>
            </a:extLst>
          </p:cNvPr>
          <p:cNvPicPr>
            <a:picLocks noGrp="1" noChangeAspect="1"/>
          </p:cNvPicPr>
          <p:nvPr>
            <p:ph idx="1"/>
          </p:nvPr>
        </p:nvPicPr>
        <p:blipFill>
          <a:blip r:embed="rId2"/>
          <a:stretch>
            <a:fillRect/>
          </a:stretch>
        </p:blipFill>
        <p:spPr>
          <a:xfrm>
            <a:off x="3054315" y="2341563"/>
            <a:ext cx="6083370" cy="3633787"/>
          </a:xfrm>
          <a:prstGeom prst="rect">
            <a:avLst/>
          </a:prstGeom>
        </p:spPr>
      </p:pic>
      <p:sp>
        <p:nvSpPr>
          <p:cNvPr id="4" name="日期占位符 3">
            <a:extLst>
              <a:ext uri="{FF2B5EF4-FFF2-40B4-BE49-F238E27FC236}">
                <a16:creationId xmlns:a16="http://schemas.microsoft.com/office/drawing/2014/main" id="{CFFCB055-4451-4D61-ACD5-61110ACBC5E1}"/>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Tree>
    <p:extLst>
      <p:ext uri="{BB962C8B-B14F-4D97-AF65-F5344CB8AC3E}">
        <p14:creationId xmlns:p14="http://schemas.microsoft.com/office/powerpoint/2010/main" val="3428955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62972-3449-42D1-8185-B4BEFD52AB44}"/>
              </a:ext>
            </a:extLst>
          </p:cNvPr>
          <p:cNvSpPr>
            <a:spLocks noGrp="1"/>
          </p:cNvSpPr>
          <p:nvPr>
            <p:ph type="title"/>
          </p:nvPr>
        </p:nvSpPr>
        <p:spPr/>
        <p:txBody>
          <a:bodyPr rtlCol="0"/>
          <a:lstStyle/>
          <a:p>
            <a:pPr rtl="0"/>
            <a:r>
              <a:rPr lang="zh-CN" altLang="en-US" dirty="0"/>
              <a:t>一 </a:t>
            </a:r>
            <a:r>
              <a:rPr lang="en-US" altLang="zh-CN" dirty="0"/>
              <a:t>solidity</a:t>
            </a:r>
            <a:r>
              <a:rPr lang="zh-CN" altLang="en-US" dirty="0"/>
              <a:t>合约</a:t>
            </a:r>
            <a:endParaRPr lang="zh-cn" dirty="0"/>
          </a:p>
        </p:txBody>
      </p:sp>
      <p:sp>
        <p:nvSpPr>
          <p:cNvPr id="5" name="内容占位符 4">
            <a:extLst>
              <a:ext uri="{FF2B5EF4-FFF2-40B4-BE49-F238E27FC236}">
                <a16:creationId xmlns:a16="http://schemas.microsoft.com/office/drawing/2014/main" id="{D3C9FB53-EC8D-496D-8ED0-0399BCFD77B4}"/>
              </a:ext>
            </a:extLst>
          </p:cNvPr>
          <p:cNvSpPr>
            <a:spLocks noGrp="1"/>
          </p:cNvSpPr>
          <p:nvPr>
            <p:ph idx="1"/>
          </p:nvPr>
        </p:nvSpPr>
        <p:spPr>
          <a:xfrm>
            <a:off x="581192" y="2340864"/>
            <a:ext cx="11029615" cy="785014"/>
          </a:xfrm>
        </p:spPr>
        <p:txBody>
          <a:bodyPr/>
          <a:lstStyle/>
          <a:p>
            <a:r>
              <a:rPr lang="zh-CN" altLang="en-US" dirty="0"/>
              <a:t>首先，我先编写了要部署到区块链上的</a:t>
            </a:r>
            <a:r>
              <a:rPr lang="en-US" altLang="zh-CN" dirty="0"/>
              <a:t>solidity</a:t>
            </a:r>
            <a:r>
              <a:rPr lang="zh-CN" altLang="en-US" dirty="0"/>
              <a:t>合约，它们分为三个，分别是</a:t>
            </a:r>
            <a:r>
              <a:rPr lang="en-US" altLang="zh-CN" dirty="0"/>
              <a:t>Account</a:t>
            </a:r>
            <a:r>
              <a:rPr lang="zh-CN" altLang="en-US" dirty="0"/>
              <a:t>，</a:t>
            </a:r>
            <a:r>
              <a:rPr lang="en-US" altLang="zh-CN" dirty="0" err="1"/>
              <a:t>banquanMarket</a:t>
            </a:r>
            <a:r>
              <a:rPr lang="zh-CN" altLang="en-US" dirty="0"/>
              <a:t>，</a:t>
            </a:r>
            <a:r>
              <a:rPr lang="en-US" altLang="zh-CN" dirty="0" err="1"/>
              <a:t>Transcation</a:t>
            </a:r>
            <a:endParaRPr lang="zh-CN" altLang="en-US" dirty="0"/>
          </a:p>
        </p:txBody>
      </p:sp>
    </p:spTree>
    <p:extLst>
      <p:ext uri="{BB962C8B-B14F-4D97-AF65-F5344CB8AC3E}">
        <p14:creationId xmlns:p14="http://schemas.microsoft.com/office/powerpoint/2010/main" val="263784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E483C-D376-4A23-886B-5D8D8B3ADD86}"/>
              </a:ext>
            </a:extLst>
          </p:cNvPr>
          <p:cNvSpPr>
            <a:spLocks noGrp="1"/>
          </p:cNvSpPr>
          <p:nvPr>
            <p:ph type="title"/>
          </p:nvPr>
        </p:nvSpPr>
        <p:spPr/>
        <p:txBody>
          <a:bodyPr/>
          <a:lstStyle/>
          <a:p>
            <a:r>
              <a:rPr lang="en-US" altLang="zh-CN" dirty="0"/>
              <a:t>Account</a:t>
            </a:r>
            <a:r>
              <a:rPr lang="zh-CN" altLang="en-US" dirty="0"/>
              <a:t>合约</a:t>
            </a:r>
          </a:p>
        </p:txBody>
      </p:sp>
      <p:sp>
        <p:nvSpPr>
          <p:cNvPr id="3" name="内容占位符 2">
            <a:extLst>
              <a:ext uri="{FF2B5EF4-FFF2-40B4-BE49-F238E27FC236}">
                <a16:creationId xmlns:a16="http://schemas.microsoft.com/office/drawing/2014/main" id="{C130EB61-2CF2-45DF-BA5E-A07D928CC651}"/>
              </a:ext>
            </a:extLst>
          </p:cNvPr>
          <p:cNvSpPr>
            <a:spLocks noGrp="1"/>
          </p:cNvSpPr>
          <p:nvPr>
            <p:ph idx="1"/>
          </p:nvPr>
        </p:nvSpPr>
        <p:spPr>
          <a:xfrm>
            <a:off x="581192" y="2340864"/>
            <a:ext cx="4478219" cy="3634486"/>
          </a:xfrm>
        </p:spPr>
        <p:txBody>
          <a:bodyPr/>
          <a:lstStyle/>
          <a:p>
            <a:r>
              <a:rPr lang="zh-CN" altLang="en-US" dirty="0"/>
              <a:t>该合约主要用于创建用户，充值，转账等操作</a:t>
            </a:r>
            <a:endParaRPr lang="en-US" altLang="zh-CN" dirty="0"/>
          </a:p>
          <a:p>
            <a:r>
              <a:rPr lang="zh-CN" altLang="en-US" dirty="0"/>
              <a:t>（右侧为部分代码）</a:t>
            </a:r>
          </a:p>
        </p:txBody>
      </p:sp>
      <p:sp>
        <p:nvSpPr>
          <p:cNvPr id="4" name="日期占位符 3">
            <a:extLst>
              <a:ext uri="{FF2B5EF4-FFF2-40B4-BE49-F238E27FC236}">
                <a16:creationId xmlns:a16="http://schemas.microsoft.com/office/drawing/2014/main" id="{7CD6B9C3-CEEF-48E1-9AAF-9EC94E576279}"/>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
        <p:nvSpPr>
          <p:cNvPr id="6" name="文本框 5">
            <a:extLst>
              <a:ext uri="{FF2B5EF4-FFF2-40B4-BE49-F238E27FC236}">
                <a16:creationId xmlns:a16="http://schemas.microsoft.com/office/drawing/2014/main" id="{2806ACA3-0107-48AB-A156-A3C10BD93013}"/>
              </a:ext>
            </a:extLst>
          </p:cNvPr>
          <p:cNvSpPr txBox="1"/>
          <p:nvPr/>
        </p:nvSpPr>
        <p:spPr>
          <a:xfrm>
            <a:off x="6096000" y="2208180"/>
            <a:ext cx="6096670" cy="4247317"/>
          </a:xfrm>
          <a:prstGeom prst="rect">
            <a:avLst/>
          </a:prstGeom>
          <a:noFill/>
        </p:spPr>
        <p:txBody>
          <a:bodyPr wrap="square">
            <a:spAutoFit/>
          </a:bodyPr>
          <a:lstStyle/>
          <a:p>
            <a:r>
              <a:rPr lang="en-US" altLang="zh-CN" sz="1000" dirty="0"/>
              <a:t>function </a:t>
            </a:r>
            <a:r>
              <a:rPr lang="en-US" altLang="zh-CN" sz="1000" dirty="0" err="1"/>
              <a:t>setsender</a:t>
            </a:r>
            <a:r>
              <a:rPr lang="en-US" altLang="zh-CN" sz="1000" dirty="0"/>
              <a:t>()public</a:t>
            </a:r>
            <a:br>
              <a:rPr lang="en-US" altLang="zh-CN" sz="1000" dirty="0"/>
            </a:br>
            <a:r>
              <a:rPr lang="en-US" altLang="zh-CN" sz="1000" dirty="0"/>
              <a:t>    {</a:t>
            </a:r>
            <a:br>
              <a:rPr lang="en-US" altLang="zh-CN" sz="1000" dirty="0"/>
            </a:br>
            <a:r>
              <a:rPr lang="en-US" altLang="zh-CN" sz="1000" dirty="0"/>
              <a:t>        sender=</a:t>
            </a:r>
            <a:r>
              <a:rPr lang="en-US" altLang="zh-CN" sz="1000" dirty="0" err="1"/>
              <a:t>msg.sender</a:t>
            </a:r>
            <a:r>
              <a:rPr lang="en-US" altLang="zh-CN" sz="1000" dirty="0"/>
              <a:t>;</a:t>
            </a:r>
            <a:br>
              <a:rPr lang="en-US" altLang="zh-CN" sz="1000" dirty="0"/>
            </a:br>
            <a:r>
              <a:rPr lang="en-US" altLang="zh-CN" sz="1000" dirty="0"/>
              <a:t>    }</a:t>
            </a:r>
            <a:br>
              <a:rPr lang="en-US" altLang="zh-CN" sz="1000" dirty="0"/>
            </a:br>
            <a:br>
              <a:rPr lang="en-US" altLang="zh-CN" sz="1000" dirty="0"/>
            </a:br>
            <a:r>
              <a:rPr lang="en-US" altLang="zh-CN" sz="1000" dirty="0"/>
              <a:t>    function transfer(address to, </a:t>
            </a:r>
            <a:r>
              <a:rPr lang="en-US" altLang="zh-CN" sz="1000" dirty="0" err="1"/>
              <a:t>uint</a:t>
            </a:r>
            <a:r>
              <a:rPr lang="en-US" altLang="zh-CN" sz="1000" dirty="0"/>
              <a:t> money) public {</a:t>
            </a:r>
            <a:br>
              <a:rPr lang="en-US" altLang="zh-CN" sz="1000" dirty="0"/>
            </a:br>
            <a:r>
              <a:rPr lang="en-US" altLang="zh-CN" sz="1000" dirty="0"/>
              <a:t>        require(to != 0x0, "please provide </a:t>
            </a:r>
            <a:r>
              <a:rPr lang="en-US" altLang="zh-CN" sz="1000" dirty="0" err="1"/>
              <a:t>reciever</a:t>
            </a:r>
            <a:r>
              <a:rPr lang="en-US" altLang="zh-CN" sz="1000" dirty="0"/>
              <a:t> address!");</a:t>
            </a:r>
            <a:br>
              <a:rPr lang="en-US" altLang="zh-CN" sz="1000" dirty="0"/>
            </a:br>
            <a:r>
              <a:rPr lang="en-US" altLang="zh-CN" sz="1000" dirty="0"/>
              <a:t>        _transfer( </a:t>
            </a:r>
            <a:r>
              <a:rPr lang="en-US" altLang="zh-CN" sz="1000" dirty="0" err="1"/>
              <a:t>msg.sender</a:t>
            </a:r>
            <a:r>
              <a:rPr lang="en-US" altLang="zh-CN" sz="1000" dirty="0"/>
              <a:t>, to, money);</a:t>
            </a:r>
            <a:br>
              <a:rPr lang="en-US" altLang="zh-CN" sz="1000" dirty="0"/>
            </a:br>
            <a:r>
              <a:rPr lang="en-US" altLang="zh-CN" sz="1000" dirty="0"/>
              <a:t>    }</a:t>
            </a:r>
            <a:br>
              <a:rPr lang="en-US" altLang="zh-CN" sz="1000" dirty="0"/>
            </a:br>
            <a:r>
              <a:rPr lang="en-US" altLang="zh-CN" sz="1000" dirty="0"/>
              <a:t>    </a:t>
            </a:r>
            <a:br>
              <a:rPr lang="en-US" altLang="zh-CN" sz="1000" dirty="0"/>
            </a:br>
            <a:r>
              <a:rPr lang="en-US" altLang="zh-CN" sz="1000" dirty="0"/>
              <a:t>    function _transfer(address _from, address _to, </a:t>
            </a:r>
            <a:r>
              <a:rPr lang="en-US" altLang="zh-CN" sz="1000" dirty="0" err="1"/>
              <a:t>uint</a:t>
            </a:r>
            <a:r>
              <a:rPr lang="en-US" altLang="zh-CN" sz="1000" dirty="0"/>
              <a:t> _money) public payable{</a:t>
            </a:r>
            <a:br>
              <a:rPr lang="en-US" altLang="zh-CN" sz="1000" dirty="0"/>
            </a:br>
            <a:r>
              <a:rPr lang="en-US" altLang="zh-CN" sz="1000" dirty="0"/>
              <a:t>        require(balance[_from] &gt;= _money, "not enough money!");</a:t>
            </a:r>
            <a:br>
              <a:rPr lang="en-US" altLang="zh-CN" sz="1000" dirty="0"/>
            </a:br>
            <a:r>
              <a:rPr lang="en-US" altLang="zh-CN" sz="1000" dirty="0"/>
              <a:t>        balance[_from] = balance[_from] - _money;</a:t>
            </a:r>
            <a:br>
              <a:rPr lang="en-US" altLang="zh-CN" sz="1000" dirty="0"/>
            </a:br>
            <a:r>
              <a:rPr lang="en-US" altLang="zh-CN" sz="1000" dirty="0"/>
              <a:t>        balance[_to] = balance[_to] + _money;</a:t>
            </a:r>
            <a:br>
              <a:rPr lang="en-US" altLang="zh-CN" sz="1000" dirty="0"/>
            </a:br>
            <a:r>
              <a:rPr lang="en-US" altLang="zh-CN" sz="1000" dirty="0"/>
              <a:t>    }</a:t>
            </a:r>
            <a:br>
              <a:rPr lang="en-US" altLang="zh-CN" sz="1000" dirty="0"/>
            </a:br>
            <a:r>
              <a:rPr lang="en-US" altLang="zh-CN" sz="1000" dirty="0"/>
              <a:t>    </a:t>
            </a:r>
            <a:br>
              <a:rPr lang="en-US" altLang="zh-CN" sz="1000" dirty="0"/>
            </a:br>
            <a:r>
              <a:rPr lang="en-US" altLang="zh-CN" sz="1000" dirty="0"/>
              <a:t>    function </a:t>
            </a:r>
            <a:r>
              <a:rPr lang="en-US" altLang="zh-CN" sz="1000" dirty="0" err="1"/>
              <a:t>newAccount</a:t>
            </a:r>
            <a:r>
              <a:rPr lang="en-US" altLang="zh-CN" sz="1000" dirty="0"/>
              <a:t>(address _address, uint256 _money) public {</a:t>
            </a:r>
            <a:br>
              <a:rPr lang="en-US" altLang="zh-CN" sz="1000" dirty="0"/>
            </a:br>
            <a:r>
              <a:rPr lang="en-US" altLang="zh-CN" sz="1000" dirty="0"/>
              <a:t>        balance[_address] = _money;</a:t>
            </a:r>
            <a:br>
              <a:rPr lang="en-US" altLang="zh-CN" sz="1000" dirty="0"/>
            </a:br>
            <a:r>
              <a:rPr lang="en-US" altLang="zh-CN" sz="1000" dirty="0"/>
              <a:t>    }</a:t>
            </a:r>
            <a:br>
              <a:rPr lang="en-US" altLang="zh-CN" sz="1000" dirty="0"/>
            </a:br>
            <a:br>
              <a:rPr lang="en-US" altLang="zh-CN" sz="1000" dirty="0"/>
            </a:br>
            <a:r>
              <a:rPr lang="en-US" altLang="zh-CN" sz="1000" dirty="0"/>
              <a:t>    function </a:t>
            </a:r>
            <a:r>
              <a:rPr lang="en-US" altLang="zh-CN" sz="1000" dirty="0" err="1"/>
              <a:t>balanceOf</a:t>
            </a:r>
            <a:r>
              <a:rPr lang="en-US" altLang="zh-CN" sz="1000" dirty="0"/>
              <a:t>(address _address) public view returns (</a:t>
            </a:r>
            <a:r>
              <a:rPr lang="en-US" altLang="zh-CN" sz="1000" dirty="0" err="1"/>
              <a:t>uint</a:t>
            </a:r>
            <a:r>
              <a:rPr lang="en-US" altLang="zh-CN" sz="1000" dirty="0"/>
              <a:t>) {</a:t>
            </a:r>
            <a:br>
              <a:rPr lang="en-US" altLang="zh-CN" sz="1000" dirty="0"/>
            </a:br>
            <a:r>
              <a:rPr lang="en-US" altLang="zh-CN" sz="1000" dirty="0"/>
              <a:t>        return balance[_address];</a:t>
            </a:r>
            <a:br>
              <a:rPr lang="en-US" altLang="zh-CN" sz="1000" dirty="0"/>
            </a:br>
            <a:r>
              <a:rPr lang="en-US" altLang="zh-CN" sz="1000" dirty="0"/>
              <a:t>    }</a:t>
            </a:r>
            <a:br>
              <a:rPr lang="en-US" altLang="zh-CN" sz="1000" dirty="0"/>
            </a:br>
            <a:br>
              <a:rPr lang="en-US" altLang="zh-CN" sz="1000" dirty="0"/>
            </a:br>
            <a:r>
              <a:rPr lang="en-US" altLang="zh-CN" sz="1000" dirty="0"/>
              <a:t>    function bonus(address _address, </a:t>
            </a:r>
            <a:r>
              <a:rPr lang="en-US" altLang="zh-CN" sz="1000" dirty="0" err="1"/>
              <a:t>uint</a:t>
            </a:r>
            <a:r>
              <a:rPr lang="en-US" altLang="zh-CN" sz="1000" dirty="0"/>
              <a:t> _money) public {</a:t>
            </a:r>
            <a:br>
              <a:rPr lang="en-US" altLang="zh-CN" sz="1000" dirty="0"/>
            </a:br>
            <a:r>
              <a:rPr lang="en-US" altLang="zh-CN" sz="1000" dirty="0"/>
              <a:t>        balance[_address] = balance[_address] + _money;</a:t>
            </a:r>
            <a:br>
              <a:rPr lang="en-US" altLang="zh-CN" sz="1000" dirty="0"/>
            </a:br>
            <a:r>
              <a:rPr lang="en-US" altLang="zh-CN" sz="1000" dirty="0"/>
              <a:t>    }</a:t>
            </a:r>
            <a:endParaRPr lang="zh-CN" altLang="en-US" sz="1000" dirty="0"/>
          </a:p>
        </p:txBody>
      </p:sp>
    </p:spTree>
    <p:extLst>
      <p:ext uri="{BB962C8B-B14F-4D97-AF65-F5344CB8AC3E}">
        <p14:creationId xmlns:p14="http://schemas.microsoft.com/office/powerpoint/2010/main" val="3166432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189522-C6BC-4E26-8283-3650A16E6411}"/>
              </a:ext>
            </a:extLst>
          </p:cNvPr>
          <p:cNvSpPr>
            <a:spLocks noGrp="1"/>
          </p:cNvSpPr>
          <p:nvPr>
            <p:ph type="title"/>
          </p:nvPr>
        </p:nvSpPr>
        <p:spPr/>
        <p:txBody>
          <a:bodyPr/>
          <a:lstStyle/>
          <a:p>
            <a:r>
              <a:rPr lang="en-US" altLang="zh-CN" dirty="0" err="1"/>
              <a:t>banquanMarket</a:t>
            </a:r>
            <a:r>
              <a:rPr lang="zh-CN" altLang="en-US" dirty="0"/>
              <a:t>合约</a:t>
            </a:r>
          </a:p>
        </p:txBody>
      </p:sp>
      <p:sp>
        <p:nvSpPr>
          <p:cNvPr id="3" name="内容占位符 2">
            <a:extLst>
              <a:ext uri="{FF2B5EF4-FFF2-40B4-BE49-F238E27FC236}">
                <a16:creationId xmlns:a16="http://schemas.microsoft.com/office/drawing/2014/main" id="{BFEA281F-2C49-4B73-B074-BBE0D4C8352D}"/>
              </a:ext>
            </a:extLst>
          </p:cNvPr>
          <p:cNvSpPr>
            <a:spLocks noGrp="1"/>
          </p:cNvSpPr>
          <p:nvPr>
            <p:ph idx="1"/>
          </p:nvPr>
        </p:nvSpPr>
        <p:spPr>
          <a:xfrm>
            <a:off x="581192" y="2340864"/>
            <a:ext cx="4941461" cy="3634486"/>
          </a:xfrm>
        </p:spPr>
        <p:txBody>
          <a:bodyPr/>
          <a:lstStyle/>
          <a:p>
            <a:r>
              <a:rPr lang="zh-CN" altLang="en-US" dirty="0"/>
              <a:t>该合约主要负责版权的创建，上下架，购买等功能的实现</a:t>
            </a:r>
          </a:p>
        </p:txBody>
      </p:sp>
      <p:sp>
        <p:nvSpPr>
          <p:cNvPr id="4" name="日期占位符 3">
            <a:extLst>
              <a:ext uri="{FF2B5EF4-FFF2-40B4-BE49-F238E27FC236}">
                <a16:creationId xmlns:a16="http://schemas.microsoft.com/office/drawing/2014/main" id="{4B154731-E6B5-4612-B3A0-E99FAF511CF8}"/>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
        <p:nvSpPr>
          <p:cNvPr id="6" name="文本框 5">
            <a:extLst>
              <a:ext uri="{FF2B5EF4-FFF2-40B4-BE49-F238E27FC236}">
                <a16:creationId xmlns:a16="http://schemas.microsoft.com/office/drawing/2014/main" id="{2E2FCCE1-6233-413D-81C9-3B70791A74AB}"/>
              </a:ext>
            </a:extLst>
          </p:cNvPr>
          <p:cNvSpPr txBox="1"/>
          <p:nvPr/>
        </p:nvSpPr>
        <p:spPr>
          <a:xfrm>
            <a:off x="6295061" y="1849225"/>
            <a:ext cx="6096670" cy="4939814"/>
          </a:xfrm>
          <a:prstGeom prst="rect">
            <a:avLst/>
          </a:prstGeom>
          <a:noFill/>
        </p:spPr>
        <p:txBody>
          <a:bodyPr wrap="square">
            <a:spAutoFit/>
          </a:bodyPr>
          <a:lstStyle/>
          <a:p>
            <a:r>
              <a:rPr lang="en-US" altLang="zh-CN" dirty="0"/>
              <a:t> </a:t>
            </a:r>
            <a:r>
              <a:rPr lang="en-US" altLang="zh-CN" sz="900" dirty="0"/>
              <a:t>function </a:t>
            </a:r>
            <a:r>
              <a:rPr lang="en-US" altLang="zh-CN" sz="900" dirty="0" err="1"/>
              <a:t>newNtf</a:t>
            </a:r>
            <a:r>
              <a:rPr lang="en-US" altLang="zh-CN" sz="900" dirty="0"/>
              <a:t>(string _name, uint16 _species, </a:t>
            </a:r>
          </a:p>
          <a:p>
            <a:r>
              <a:rPr lang="en-US" altLang="zh-CN" sz="900" dirty="0"/>
              <a:t>                    string _disc, string _</a:t>
            </a:r>
            <a:r>
              <a:rPr lang="en-US" altLang="zh-CN" sz="900" dirty="0" err="1"/>
              <a:t>picUrl</a:t>
            </a:r>
            <a:r>
              <a:rPr lang="en-US" altLang="zh-CN" sz="900" dirty="0"/>
              <a:t>) public{</a:t>
            </a:r>
          </a:p>
          <a:p>
            <a:r>
              <a:rPr lang="en-US" altLang="zh-CN" sz="900" dirty="0"/>
              <a:t>        </a:t>
            </a:r>
            <a:r>
              <a:rPr lang="en-US" altLang="zh-CN" sz="900" dirty="0" err="1"/>
              <a:t>uint</a:t>
            </a:r>
            <a:r>
              <a:rPr lang="en-US" altLang="zh-CN" sz="900" dirty="0"/>
              <a:t> _id = </a:t>
            </a:r>
            <a:r>
              <a:rPr lang="en-US" altLang="zh-CN" sz="900" dirty="0" err="1"/>
              <a:t>ntfs.push</a:t>
            </a:r>
            <a:r>
              <a:rPr lang="en-US" altLang="zh-CN" sz="900" dirty="0"/>
              <a:t>(NTF(false, _species, 0, _name, _</a:t>
            </a:r>
            <a:r>
              <a:rPr lang="en-US" altLang="zh-CN" sz="900" dirty="0" err="1"/>
              <a:t>picUrl</a:t>
            </a:r>
            <a:r>
              <a:rPr lang="en-US" altLang="zh-CN" sz="900" dirty="0"/>
              <a:t>, "")) - 1;</a:t>
            </a:r>
          </a:p>
          <a:p>
            <a:r>
              <a:rPr lang="en-US" altLang="zh-CN" sz="900" dirty="0"/>
              <a:t>        </a:t>
            </a:r>
          </a:p>
          <a:p>
            <a:r>
              <a:rPr lang="en-US" altLang="zh-CN" sz="900" dirty="0"/>
              <a:t>        </a:t>
            </a:r>
            <a:r>
              <a:rPr lang="en-US" altLang="zh-CN" sz="900" dirty="0" err="1"/>
              <a:t>ntfsToOwner</a:t>
            </a:r>
            <a:r>
              <a:rPr lang="en-US" altLang="zh-CN" sz="900" dirty="0"/>
              <a:t>[_id] = </a:t>
            </a:r>
            <a:r>
              <a:rPr lang="en-US" altLang="zh-CN" sz="900" dirty="0" err="1"/>
              <a:t>msg.sender</a:t>
            </a:r>
            <a:r>
              <a:rPr lang="en-US" altLang="zh-CN" sz="900" dirty="0"/>
              <a:t>;</a:t>
            </a:r>
          </a:p>
          <a:p>
            <a:r>
              <a:rPr lang="en-US" altLang="zh-CN" sz="900" dirty="0"/>
              <a:t>        </a:t>
            </a:r>
          </a:p>
          <a:p>
            <a:r>
              <a:rPr lang="en-US" altLang="zh-CN" sz="900" dirty="0"/>
              <a:t>    }</a:t>
            </a:r>
          </a:p>
          <a:p>
            <a:r>
              <a:rPr lang="en-US" altLang="zh-CN" sz="900" dirty="0"/>
              <a:t>    //</a:t>
            </a:r>
            <a:r>
              <a:rPr lang="zh-CN" altLang="en-US" sz="900" dirty="0"/>
              <a:t>上架商品</a:t>
            </a:r>
          </a:p>
          <a:p>
            <a:r>
              <a:rPr lang="zh-CN" altLang="en-US" sz="900" dirty="0"/>
              <a:t>    </a:t>
            </a:r>
            <a:r>
              <a:rPr lang="en-US" altLang="zh-CN" sz="900" dirty="0"/>
              <a:t>function </a:t>
            </a:r>
            <a:r>
              <a:rPr lang="en-US" altLang="zh-CN" sz="900" dirty="0" err="1"/>
              <a:t>sellNtf</a:t>
            </a:r>
            <a:r>
              <a:rPr lang="en-US" altLang="zh-CN" sz="900" dirty="0"/>
              <a:t>(</a:t>
            </a:r>
            <a:r>
              <a:rPr lang="en-US" altLang="zh-CN" sz="900" dirty="0" err="1"/>
              <a:t>uint</a:t>
            </a:r>
            <a:r>
              <a:rPr lang="en-US" altLang="zh-CN" sz="900" dirty="0"/>
              <a:t> _</a:t>
            </a:r>
            <a:r>
              <a:rPr lang="en-US" altLang="zh-CN" sz="900" dirty="0" err="1"/>
              <a:t>ntfsId</a:t>
            </a:r>
            <a:r>
              <a:rPr lang="en-US" altLang="zh-CN" sz="900" dirty="0"/>
              <a:t>, uint32 _price, string _time, string _remark) public  {</a:t>
            </a:r>
          </a:p>
          <a:p>
            <a:r>
              <a:rPr lang="en-US" altLang="zh-CN" sz="900" dirty="0"/>
              <a:t>        require(</a:t>
            </a:r>
            <a:r>
              <a:rPr lang="en-US" altLang="zh-CN" sz="900" dirty="0" err="1"/>
              <a:t>ntfsToOwner</a:t>
            </a:r>
            <a:r>
              <a:rPr lang="en-US" altLang="zh-CN" sz="900" dirty="0"/>
              <a:t>[_</a:t>
            </a:r>
            <a:r>
              <a:rPr lang="en-US" altLang="zh-CN" sz="900" dirty="0" err="1"/>
              <a:t>ntfsId</a:t>
            </a:r>
            <a:r>
              <a:rPr lang="en-US" altLang="zh-CN" sz="900" dirty="0"/>
              <a:t>] == </a:t>
            </a:r>
            <a:r>
              <a:rPr lang="en-US" altLang="zh-CN" sz="900" dirty="0" err="1"/>
              <a:t>msg.sender</a:t>
            </a:r>
            <a:r>
              <a:rPr lang="en-US" altLang="zh-CN" sz="900" dirty="0"/>
              <a:t>, "require </a:t>
            </a:r>
            <a:r>
              <a:rPr lang="en-US" altLang="zh-CN" sz="900" dirty="0" err="1"/>
              <a:t>ntf</a:t>
            </a:r>
            <a:r>
              <a:rPr lang="en-US" altLang="zh-CN" sz="900" dirty="0"/>
              <a:t> owner permission!");</a:t>
            </a:r>
          </a:p>
          <a:p>
            <a:r>
              <a:rPr lang="en-US" altLang="zh-CN" sz="900" dirty="0"/>
              <a:t>        require(!</a:t>
            </a:r>
            <a:r>
              <a:rPr lang="en-US" altLang="zh-CN" sz="900" dirty="0" err="1"/>
              <a:t>ntfs</a:t>
            </a:r>
            <a:r>
              <a:rPr lang="en-US" altLang="zh-CN" sz="900" dirty="0"/>
              <a:t>[_</a:t>
            </a:r>
            <a:r>
              <a:rPr lang="en-US" altLang="zh-CN" sz="900" dirty="0" err="1"/>
              <a:t>ntfsId</a:t>
            </a:r>
            <a:r>
              <a:rPr lang="en-US" altLang="zh-CN" sz="900" dirty="0"/>
              <a:t>].selling, "</a:t>
            </a:r>
            <a:r>
              <a:rPr lang="en-US" altLang="zh-CN" sz="900" dirty="0" err="1"/>
              <a:t>ntf</a:t>
            </a:r>
            <a:r>
              <a:rPr lang="en-US" altLang="zh-CN" sz="900" dirty="0"/>
              <a:t> is for sale! please put off sale first.");</a:t>
            </a:r>
          </a:p>
          <a:p>
            <a:r>
              <a:rPr lang="en-US" altLang="zh-CN" sz="900" dirty="0"/>
              <a:t>        </a:t>
            </a:r>
            <a:r>
              <a:rPr lang="en-US" altLang="zh-CN" sz="900" dirty="0" err="1"/>
              <a:t>ntfs</a:t>
            </a:r>
            <a:r>
              <a:rPr lang="en-US" altLang="zh-CN" sz="900" dirty="0"/>
              <a:t>[_</a:t>
            </a:r>
            <a:r>
              <a:rPr lang="en-US" altLang="zh-CN" sz="900" dirty="0" err="1"/>
              <a:t>ntfsId</a:t>
            </a:r>
            <a:r>
              <a:rPr lang="en-US" altLang="zh-CN" sz="900" dirty="0"/>
              <a:t>].price = _price;</a:t>
            </a:r>
          </a:p>
          <a:p>
            <a:r>
              <a:rPr lang="en-US" altLang="zh-CN" sz="900" dirty="0"/>
              <a:t>        </a:t>
            </a:r>
            <a:r>
              <a:rPr lang="en-US" altLang="zh-CN" sz="900" dirty="0" err="1"/>
              <a:t>ntfs</a:t>
            </a:r>
            <a:r>
              <a:rPr lang="en-US" altLang="zh-CN" sz="900" dirty="0"/>
              <a:t>[_</a:t>
            </a:r>
            <a:r>
              <a:rPr lang="en-US" altLang="zh-CN" sz="900" dirty="0" err="1"/>
              <a:t>ntfsId</a:t>
            </a:r>
            <a:r>
              <a:rPr lang="en-US" altLang="zh-CN" sz="900" dirty="0"/>
              <a:t>].selling = true;</a:t>
            </a:r>
          </a:p>
          <a:p>
            <a:r>
              <a:rPr lang="en-US" altLang="zh-CN" sz="900" dirty="0"/>
              <a:t>        </a:t>
            </a:r>
            <a:r>
              <a:rPr lang="en-US" altLang="zh-CN" sz="900" dirty="0" err="1"/>
              <a:t>ntfs</a:t>
            </a:r>
            <a:r>
              <a:rPr lang="en-US" altLang="zh-CN" sz="900" dirty="0"/>
              <a:t>[_</a:t>
            </a:r>
            <a:r>
              <a:rPr lang="en-US" altLang="zh-CN" sz="900" dirty="0" err="1"/>
              <a:t>ntfsId</a:t>
            </a:r>
            <a:r>
              <a:rPr lang="en-US" altLang="zh-CN" sz="900" dirty="0"/>
              <a:t>].time = _time;</a:t>
            </a:r>
          </a:p>
          <a:p>
            <a:r>
              <a:rPr lang="en-US" altLang="zh-CN" sz="900" dirty="0"/>
              <a:t>        //pets[_</a:t>
            </a:r>
            <a:r>
              <a:rPr lang="en-US" altLang="zh-CN" sz="900" dirty="0" err="1"/>
              <a:t>petId</a:t>
            </a:r>
            <a:r>
              <a:rPr lang="en-US" altLang="zh-CN" sz="900" dirty="0"/>
              <a:t>].remark = _remark;</a:t>
            </a:r>
          </a:p>
          <a:p>
            <a:r>
              <a:rPr lang="en-US" altLang="zh-CN" sz="900" dirty="0"/>
              <a:t>    }</a:t>
            </a:r>
          </a:p>
          <a:p>
            <a:r>
              <a:rPr lang="en-US" altLang="zh-CN" sz="900" dirty="0"/>
              <a:t>    //</a:t>
            </a:r>
            <a:r>
              <a:rPr lang="zh-CN" altLang="en-US" sz="900" dirty="0"/>
              <a:t>下架商品</a:t>
            </a:r>
          </a:p>
          <a:p>
            <a:r>
              <a:rPr lang="zh-CN" altLang="en-US" sz="900" dirty="0"/>
              <a:t>    </a:t>
            </a:r>
            <a:r>
              <a:rPr lang="en-US" altLang="zh-CN" sz="900" dirty="0"/>
              <a:t>function </a:t>
            </a:r>
            <a:r>
              <a:rPr lang="en-US" altLang="zh-CN" sz="900" dirty="0" err="1"/>
              <a:t>offSale</a:t>
            </a:r>
            <a:r>
              <a:rPr lang="en-US" altLang="zh-CN" sz="900" dirty="0"/>
              <a:t>(</a:t>
            </a:r>
            <a:r>
              <a:rPr lang="en-US" altLang="zh-CN" sz="900" dirty="0" err="1"/>
              <a:t>uint</a:t>
            </a:r>
            <a:r>
              <a:rPr lang="en-US" altLang="zh-CN" sz="900" dirty="0"/>
              <a:t> _</a:t>
            </a:r>
            <a:r>
              <a:rPr lang="en-US" altLang="zh-CN" sz="900" dirty="0" err="1"/>
              <a:t>ntfsId</a:t>
            </a:r>
            <a:r>
              <a:rPr lang="en-US" altLang="zh-CN" sz="900" dirty="0"/>
              <a:t>) public {</a:t>
            </a:r>
          </a:p>
          <a:p>
            <a:r>
              <a:rPr lang="en-US" altLang="zh-CN" sz="900" dirty="0"/>
              <a:t>        require(</a:t>
            </a:r>
            <a:r>
              <a:rPr lang="en-US" altLang="zh-CN" sz="900" dirty="0" err="1"/>
              <a:t>ntfsToOwner</a:t>
            </a:r>
            <a:r>
              <a:rPr lang="en-US" altLang="zh-CN" sz="900" dirty="0"/>
              <a:t>[_</a:t>
            </a:r>
            <a:r>
              <a:rPr lang="en-US" altLang="zh-CN" sz="900" dirty="0" err="1"/>
              <a:t>ntfsId</a:t>
            </a:r>
            <a:r>
              <a:rPr lang="en-US" altLang="zh-CN" sz="900" dirty="0"/>
              <a:t>] == </a:t>
            </a:r>
            <a:r>
              <a:rPr lang="en-US" altLang="zh-CN" sz="900" dirty="0" err="1"/>
              <a:t>msg.sender</a:t>
            </a:r>
            <a:r>
              <a:rPr lang="en-US" altLang="zh-CN" sz="900" dirty="0"/>
              <a:t> , "require </a:t>
            </a:r>
            <a:r>
              <a:rPr lang="en-US" altLang="zh-CN" sz="900" dirty="0" err="1"/>
              <a:t>ntf</a:t>
            </a:r>
            <a:r>
              <a:rPr lang="en-US" altLang="zh-CN" sz="900" dirty="0"/>
              <a:t> owner permission!");</a:t>
            </a:r>
          </a:p>
          <a:p>
            <a:r>
              <a:rPr lang="en-US" altLang="zh-CN" sz="900" dirty="0"/>
              <a:t>        require(</a:t>
            </a:r>
            <a:r>
              <a:rPr lang="en-US" altLang="zh-CN" sz="900" dirty="0" err="1"/>
              <a:t>ntfs</a:t>
            </a:r>
            <a:r>
              <a:rPr lang="en-US" altLang="zh-CN" sz="900" dirty="0"/>
              <a:t>[_</a:t>
            </a:r>
            <a:r>
              <a:rPr lang="en-US" altLang="zh-CN" sz="900" dirty="0" err="1"/>
              <a:t>ntfsId</a:t>
            </a:r>
            <a:r>
              <a:rPr lang="en-US" altLang="zh-CN" sz="900" dirty="0"/>
              <a:t>].selling, "</a:t>
            </a:r>
            <a:r>
              <a:rPr lang="en-US" altLang="zh-CN" sz="900" dirty="0" err="1"/>
              <a:t>ntf</a:t>
            </a:r>
            <a:r>
              <a:rPr lang="en-US" altLang="zh-CN" sz="900" dirty="0"/>
              <a:t> not for sale now!");</a:t>
            </a:r>
          </a:p>
          <a:p>
            <a:r>
              <a:rPr lang="en-US" altLang="zh-CN" sz="900" dirty="0"/>
              <a:t>       </a:t>
            </a:r>
            <a:r>
              <a:rPr lang="en-US" altLang="zh-CN" sz="900" dirty="0" err="1"/>
              <a:t>ntfs</a:t>
            </a:r>
            <a:r>
              <a:rPr lang="en-US" altLang="zh-CN" sz="900" dirty="0"/>
              <a:t>[_</a:t>
            </a:r>
            <a:r>
              <a:rPr lang="en-US" altLang="zh-CN" sz="900" dirty="0" err="1"/>
              <a:t>ntfsId</a:t>
            </a:r>
            <a:r>
              <a:rPr lang="en-US" altLang="zh-CN" sz="900" dirty="0"/>
              <a:t>].selling = false;</a:t>
            </a:r>
          </a:p>
          <a:p>
            <a:r>
              <a:rPr lang="en-US" altLang="zh-CN" sz="900" dirty="0"/>
              <a:t>       // pets[_</a:t>
            </a:r>
            <a:r>
              <a:rPr lang="en-US" altLang="zh-CN" sz="900" dirty="0" err="1"/>
              <a:t>petId</a:t>
            </a:r>
            <a:r>
              <a:rPr lang="en-US" altLang="zh-CN" sz="900" dirty="0"/>
              <a:t>].remark = "";</a:t>
            </a:r>
          </a:p>
          <a:p>
            <a:r>
              <a:rPr lang="en-US" altLang="zh-CN" sz="900" dirty="0"/>
              <a:t>        //</a:t>
            </a:r>
            <a:r>
              <a:rPr lang="en-US" altLang="zh-CN" sz="900" dirty="0" err="1"/>
              <a:t>salingPetCount</a:t>
            </a:r>
            <a:r>
              <a:rPr lang="en-US" altLang="zh-CN" sz="900" dirty="0"/>
              <a:t>--;</a:t>
            </a:r>
          </a:p>
          <a:p>
            <a:r>
              <a:rPr lang="en-US" altLang="zh-CN" sz="900" dirty="0"/>
              <a:t>    }</a:t>
            </a:r>
          </a:p>
          <a:p>
            <a:r>
              <a:rPr lang="en-US" altLang="zh-CN" sz="900" dirty="0"/>
              <a:t>    //</a:t>
            </a:r>
            <a:r>
              <a:rPr lang="zh-CN" altLang="en-US" sz="900" dirty="0"/>
              <a:t>当前账户拥有的</a:t>
            </a:r>
            <a:r>
              <a:rPr lang="en-US" altLang="zh-CN" sz="900" dirty="0" err="1"/>
              <a:t>ntf</a:t>
            </a:r>
            <a:r>
              <a:rPr lang="zh-CN" altLang="en-US" sz="900" dirty="0"/>
              <a:t>数目</a:t>
            </a:r>
          </a:p>
          <a:p>
            <a:r>
              <a:rPr lang="zh-CN" altLang="en-US" sz="900" dirty="0"/>
              <a:t>    </a:t>
            </a:r>
            <a:r>
              <a:rPr lang="en-US" altLang="zh-CN" sz="900" dirty="0"/>
              <a:t>function </a:t>
            </a:r>
            <a:r>
              <a:rPr lang="en-US" altLang="zh-CN" sz="900" dirty="0" err="1"/>
              <a:t>ownerNtfCount</a:t>
            </a:r>
            <a:r>
              <a:rPr lang="en-US" altLang="zh-CN" sz="900" dirty="0"/>
              <a:t>(address _owner) public view returns (</a:t>
            </a:r>
            <a:r>
              <a:rPr lang="en-US" altLang="zh-CN" sz="900" dirty="0" err="1"/>
              <a:t>uint</a:t>
            </a:r>
            <a:r>
              <a:rPr lang="en-US" altLang="zh-CN" sz="900" dirty="0"/>
              <a:t>) {</a:t>
            </a:r>
          </a:p>
          <a:p>
            <a:r>
              <a:rPr lang="en-US" altLang="zh-CN" sz="900" dirty="0"/>
              <a:t>        </a:t>
            </a:r>
            <a:r>
              <a:rPr lang="en-US" altLang="zh-CN" sz="900" dirty="0" err="1"/>
              <a:t>uint</a:t>
            </a:r>
            <a:r>
              <a:rPr lang="en-US" altLang="zh-CN" sz="900" dirty="0"/>
              <a:t> count = 0;</a:t>
            </a:r>
          </a:p>
          <a:p>
            <a:r>
              <a:rPr lang="en-US" altLang="zh-CN" sz="900" dirty="0"/>
              <a:t>        for(</a:t>
            </a:r>
            <a:r>
              <a:rPr lang="en-US" altLang="zh-CN" sz="900" dirty="0" err="1"/>
              <a:t>uint</a:t>
            </a:r>
            <a:r>
              <a:rPr lang="en-US" altLang="zh-CN" sz="900" dirty="0"/>
              <a:t> </a:t>
            </a:r>
            <a:r>
              <a:rPr lang="en-US" altLang="zh-CN" sz="900" dirty="0" err="1"/>
              <a:t>i</a:t>
            </a:r>
            <a:r>
              <a:rPr lang="en-US" altLang="zh-CN" sz="900" dirty="0"/>
              <a:t> = 0; </a:t>
            </a:r>
            <a:r>
              <a:rPr lang="en-US" altLang="zh-CN" sz="900" dirty="0" err="1"/>
              <a:t>i</a:t>
            </a:r>
            <a:r>
              <a:rPr lang="en-US" altLang="zh-CN" sz="900" dirty="0"/>
              <a:t> &lt; </a:t>
            </a:r>
            <a:r>
              <a:rPr lang="en-US" altLang="zh-CN" sz="900" dirty="0" err="1"/>
              <a:t>ntfs.length</a:t>
            </a:r>
            <a:r>
              <a:rPr lang="en-US" altLang="zh-CN" sz="900" dirty="0"/>
              <a:t>; </a:t>
            </a:r>
            <a:r>
              <a:rPr lang="en-US" altLang="zh-CN" sz="900" dirty="0" err="1"/>
              <a:t>i</a:t>
            </a:r>
            <a:r>
              <a:rPr lang="en-US" altLang="zh-CN" sz="900" dirty="0"/>
              <a:t>++){</a:t>
            </a:r>
          </a:p>
          <a:p>
            <a:r>
              <a:rPr lang="en-US" altLang="zh-CN" sz="900" dirty="0"/>
              <a:t>            if(</a:t>
            </a:r>
            <a:r>
              <a:rPr lang="en-US" altLang="zh-CN" sz="900" dirty="0" err="1"/>
              <a:t>ntfsToOwner</a:t>
            </a:r>
            <a:r>
              <a:rPr lang="en-US" altLang="zh-CN" sz="900" dirty="0"/>
              <a:t>[</a:t>
            </a:r>
            <a:r>
              <a:rPr lang="en-US" altLang="zh-CN" sz="900" dirty="0" err="1"/>
              <a:t>i</a:t>
            </a:r>
            <a:r>
              <a:rPr lang="en-US" altLang="zh-CN" sz="900" dirty="0"/>
              <a:t>] == _owner){</a:t>
            </a:r>
          </a:p>
          <a:p>
            <a:r>
              <a:rPr lang="en-US" altLang="zh-CN" sz="900" dirty="0"/>
              <a:t>                count++;</a:t>
            </a:r>
          </a:p>
          <a:p>
            <a:r>
              <a:rPr lang="en-US" altLang="zh-CN" sz="900" dirty="0"/>
              <a:t>            }</a:t>
            </a:r>
          </a:p>
          <a:p>
            <a:r>
              <a:rPr lang="en-US" altLang="zh-CN" sz="900" dirty="0"/>
              <a:t>        }</a:t>
            </a:r>
          </a:p>
          <a:p>
            <a:r>
              <a:rPr lang="en-US" altLang="zh-CN" sz="900" dirty="0"/>
              <a:t>        return count;</a:t>
            </a:r>
          </a:p>
          <a:p>
            <a:r>
              <a:rPr lang="en-US" altLang="zh-CN" sz="900" dirty="0"/>
              <a:t>    }</a:t>
            </a:r>
            <a:endParaRPr lang="zh-CN" altLang="en-US" sz="900" dirty="0"/>
          </a:p>
        </p:txBody>
      </p:sp>
    </p:spTree>
    <p:extLst>
      <p:ext uri="{BB962C8B-B14F-4D97-AF65-F5344CB8AC3E}">
        <p14:creationId xmlns:p14="http://schemas.microsoft.com/office/powerpoint/2010/main" val="2792215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4603F-D2DE-4CBE-B276-A9C442091019}"/>
              </a:ext>
            </a:extLst>
          </p:cNvPr>
          <p:cNvSpPr>
            <a:spLocks noGrp="1"/>
          </p:cNvSpPr>
          <p:nvPr>
            <p:ph type="title"/>
          </p:nvPr>
        </p:nvSpPr>
        <p:spPr/>
        <p:txBody>
          <a:bodyPr/>
          <a:lstStyle/>
          <a:p>
            <a:r>
              <a:rPr lang="en-US" altLang="zh-CN" dirty="0" err="1"/>
              <a:t>Transcation</a:t>
            </a:r>
            <a:r>
              <a:rPr lang="zh-CN" altLang="en-US" dirty="0"/>
              <a:t>合约</a:t>
            </a:r>
          </a:p>
        </p:txBody>
      </p:sp>
      <p:sp>
        <p:nvSpPr>
          <p:cNvPr id="3" name="内容占位符 2">
            <a:extLst>
              <a:ext uri="{FF2B5EF4-FFF2-40B4-BE49-F238E27FC236}">
                <a16:creationId xmlns:a16="http://schemas.microsoft.com/office/drawing/2014/main" id="{810CB8EF-E12F-43C9-9416-78A1A9CA2DC9}"/>
              </a:ext>
            </a:extLst>
          </p:cNvPr>
          <p:cNvSpPr>
            <a:spLocks noGrp="1"/>
          </p:cNvSpPr>
          <p:nvPr>
            <p:ph idx="1"/>
          </p:nvPr>
        </p:nvSpPr>
        <p:spPr>
          <a:xfrm>
            <a:off x="581192" y="2340152"/>
            <a:ext cx="4510445" cy="3634486"/>
          </a:xfrm>
        </p:spPr>
        <p:txBody>
          <a:bodyPr/>
          <a:lstStyle/>
          <a:p>
            <a:r>
              <a:rPr lang="zh-CN" altLang="en-US" dirty="0"/>
              <a:t>该合约主要用于实现交易以及记录</a:t>
            </a:r>
          </a:p>
        </p:txBody>
      </p:sp>
      <p:sp>
        <p:nvSpPr>
          <p:cNvPr id="4" name="日期占位符 3">
            <a:extLst>
              <a:ext uri="{FF2B5EF4-FFF2-40B4-BE49-F238E27FC236}">
                <a16:creationId xmlns:a16="http://schemas.microsoft.com/office/drawing/2014/main" id="{CB496576-83A2-47C7-8FB6-71BFE054DD96}"/>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
        <p:nvSpPr>
          <p:cNvPr id="6" name="文本框 5">
            <a:extLst>
              <a:ext uri="{FF2B5EF4-FFF2-40B4-BE49-F238E27FC236}">
                <a16:creationId xmlns:a16="http://schemas.microsoft.com/office/drawing/2014/main" id="{1D5DA0C2-0D3B-4728-BC82-B014F01DE87D}"/>
              </a:ext>
            </a:extLst>
          </p:cNvPr>
          <p:cNvSpPr txBox="1"/>
          <p:nvPr/>
        </p:nvSpPr>
        <p:spPr>
          <a:xfrm>
            <a:off x="5839875" y="602730"/>
            <a:ext cx="6096670" cy="6186309"/>
          </a:xfrm>
          <a:prstGeom prst="rect">
            <a:avLst/>
          </a:prstGeom>
          <a:noFill/>
        </p:spPr>
        <p:txBody>
          <a:bodyPr wrap="square">
            <a:spAutoFit/>
          </a:bodyPr>
          <a:lstStyle/>
          <a:p>
            <a:r>
              <a:rPr lang="zh-CN" altLang="en-US" dirty="0"/>
              <a:t> </a:t>
            </a:r>
            <a:r>
              <a:rPr lang="en-US" altLang="zh-CN" sz="900" dirty="0"/>
              <a:t>//</a:t>
            </a:r>
            <a:r>
              <a:rPr lang="zh-CN" altLang="en-US" sz="900" dirty="0"/>
              <a:t>存放记录</a:t>
            </a:r>
          </a:p>
          <a:p>
            <a:r>
              <a:rPr lang="zh-CN" altLang="en-US" sz="900" dirty="0"/>
              <a:t>    </a:t>
            </a:r>
            <a:r>
              <a:rPr lang="en-US" altLang="zh-CN" sz="900" dirty="0"/>
              <a:t>Record[] records;</a:t>
            </a:r>
          </a:p>
          <a:p>
            <a:r>
              <a:rPr lang="en-US" altLang="zh-CN" sz="900" dirty="0"/>
              <a:t>    //</a:t>
            </a:r>
            <a:r>
              <a:rPr lang="zh-CN" altLang="en-US" sz="900" dirty="0"/>
              <a:t>交易次数</a:t>
            </a:r>
            <a:r>
              <a:rPr lang="en-US" altLang="zh-CN" sz="900" dirty="0"/>
              <a:t>(</a:t>
            </a:r>
            <a:r>
              <a:rPr lang="zh-CN" altLang="en-US" sz="900" dirty="0"/>
              <a:t>有意义吗？</a:t>
            </a:r>
            <a:r>
              <a:rPr lang="en-US" altLang="zh-CN" sz="900" dirty="0"/>
              <a:t>)</a:t>
            </a:r>
          </a:p>
          <a:p>
            <a:r>
              <a:rPr lang="en-US" altLang="zh-CN" sz="900" dirty="0"/>
              <a:t>    mapping(address =&gt; </a:t>
            </a:r>
            <a:r>
              <a:rPr lang="en-US" altLang="zh-CN" sz="900" dirty="0" err="1"/>
              <a:t>uint</a:t>
            </a:r>
            <a:r>
              <a:rPr lang="en-US" altLang="zh-CN" sz="900" dirty="0"/>
              <a:t>) </a:t>
            </a:r>
            <a:r>
              <a:rPr lang="en-US" altLang="zh-CN" sz="900" dirty="0" err="1"/>
              <a:t>myRecordCount</a:t>
            </a:r>
            <a:r>
              <a:rPr lang="en-US" altLang="zh-CN" sz="900" dirty="0"/>
              <a:t>;</a:t>
            </a:r>
          </a:p>
          <a:p>
            <a:r>
              <a:rPr lang="en-US" altLang="zh-CN" sz="900" dirty="0"/>
              <a:t>    </a:t>
            </a:r>
          </a:p>
          <a:p>
            <a:r>
              <a:rPr lang="en-US" altLang="zh-CN" sz="900" dirty="0"/>
              <a:t>   // address admin;</a:t>
            </a:r>
          </a:p>
          <a:p>
            <a:r>
              <a:rPr lang="en-US" altLang="zh-CN" sz="900" dirty="0"/>
              <a:t>    </a:t>
            </a:r>
            <a:r>
              <a:rPr lang="en-US" altLang="zh-CN" sz="900" dirty="0" err="1"/>
              <a:t>uint</a:t>
            </a:r>
            <a:r>
              <a:rPr lang="en-US" altLang="zh-CN" sz="900" dirty="0"/>
              <a:t> </a:t>
            </a:r>
            <a:r>
              <a:rPr lang="en-US" altLang="zh-CN" sz="900" dirty="0" err="1"/>
              <a:t>arbitCount</a:t>
            </a:r>
            <a:r>
              <a:rPr lang="en-US" altLang="zh-CN" sz="900" dirty="0"/>
              <a:t>;</a:t>
            </a:r>
          </a:p>
          <a:p>
            <a:r>
              <a:rPr lang="en-US" altLang="zh-CN" sz="900" dirty="0"/>
              <a:t>    </a:t>
            </a:r>
          </a:p>
          <a:p>
            <a:r>
              <a:rPr lang="en-US" altLang="zh-CN" sz="900" dirty="0"/>
              <a:t>    constructor (){</a:t>
            </a:r>
          </a:p>
          <a:p>
            <a:r>
              <a:rPr lang="en-US" altLang="zh-CN" sz="900" dirty="0"/>
              <a:t>       // admin = </a:t>
            </a:r>
            <a:r>
              <a:rPr lang="en-US" altLang="zh-CN" sz="900" dirty="0" err="1"/>
              <a:t>msg.sender</a:t>
            </a:r>
            <a:r>
              <a:rPr lang="en-US" altLang="zh-CN" sz="900" dirty="0"/>
              <a:t>;</a:t>
            </a:r>
          </a:p>
          <a:p>
            <a:r>
              <a:rPr lang="en-US" altLang="zh-CN" sz="900" dirty="0"/>
              <a:t>    }</a:t>
            </a:r>
          </a:p>
          <a:p>
            <a:r>
              <a:rPr lang="en-US" altLang="zh-CN" sz="900" dirty="0"/>
              <a:t>    //</a:t>
            </a:r>
            <a:r>
              <a:rPr lang="zh-CN" altLang="en-US" sz="900" dirty="0"/>
              <a:t>约束，当输入地址为</a:t>
            </a:r>
            <a:r>
              <a:rPr lang="en-US" altLang="zh-CN" sz="900" dirty="0"/>
              <a:t>admin</a:t>
            </a:r>
            <a:r>
              <a:rPr lang="zh-CN" altLang="en-US" sz="900" dirty="0"/>
              <a:t>时才能执行有该约束的函数</a:t>
            </a:r>
          </a:p>
          <a:p>
            <a:r>
              <a:rPr lang="zh-CN" altLang="en-US" sz="900" dirty="0"/>
              <a:t>    </a:t>
            </a:r>
            <a:r>
              <a:rPr lang="en-US" altLang="zh-CN" sz="900" dirty="0"/>
              <a:t>/*modifier </a:t>
            </a:r>
            <a:r>
              <a:rPr lang="en-US" altLang="zh-CN" sz="900" dirty="0" err="1"/>
              <a:t>onlyAdmin</a:t>
            </a:r>
            <a:r>
              <a:rPr lang="en-US" altLang="zh-CN" sz="900" dirty="0"/>
              <a:t>(address _sender){</a:t>
            </a:r>
          </a:p>
          <a:p>
            <a:r>
              <a:rPr lang="en-US" altLang="zh-CN" sz="900" dirty="0"/>
              <a:t>        require(_sender == </a:t>
            </a:r>
            <a:r>
              <a:rPr lang="en-US" altLang="zh-CN" sz="900" dirty="0" err="1"/>
              <a:t>admin,"require</a:t>
            </a:r>
            <a:r>
              <a:rPr lang="en-US" altLang="zh-CN" sz="900" dirty="0"/>
              <a:t> admin permission!");</a:t>
            </a:r>
          </a:p>
          <a:p>
            <a:r>
              <a:rPr lang="en-US" altLang="zh-CN" sz="900" dirty="0"/>
              <a:t>        _;</a:t>
            </a:r>
          </a:p>
          <a:p>
            <a:r>
              <a:rPr lang="en-US" altLang="zh-CN" sz="900" dirty="0"/>
              <a:t>    }</a:t>
            </a:r>
          </a:p>
          <a:p>
            <a:r>
              <a:rPr lang="en-US" altLang="zh-CN" sz="900" dirty="0"/>
              <a:t>    </a:t>
            </a:r>
          </a:p>
          <a:p>
            <a:r>
              <a:rPr lang="en-US" altLang="zh-CN" sz="900" dirty="0"/>
              <a:t>  */</a:t>
            </a:r>
          </a:p>
          <a:p>
            <a:r>
              <a:rPr lang="en-US" altLang="zh-CN" sz="900" dirty="0"/>
              <a:t>  address sender;</a:t>
            </a:r>
          </a:p>
          <a:p>
            <a:r>
              <a:rPr lang="en-US" altLang="zh-CN" sz="900" dirty="0"/>
              <a:t>  </a:t>
            </a:r>
          </a:p>
          <a:p>
            <a:r>
              <a:rPr lang="en-US" altLang="zh-CN" sz="900" dirty="0"/>
              <a:t>    function </a:t>
            </a:r>
            <a:r>
              <a:rPr lang="en-US" altLang="zh-CN" sz="900" dirty="0" err="1"/>
              <a:t>setsender</a:t>
            </a:r>
            <a:r>
              <a:rPr lang="en-US" altLang="zh-CN" sz="900" dirty="0"/>
              <a:t>()</a:t>
            </a:r>
          </a:p>
          <a:p>
            <a:r>
              <a:rPr lang="en-US" altLang="zh-CN" sz="900" dirty="0"/>
              <a:t>    {</a:t>
            </a:r>
          </a:p>
          <a:p>
            <a:r>
              <a:rPr lang="en-US" altLang="zh-CN" sz="900" dirty="0"/>
              <a:t>        sender=</a:t>
            </a:r>
            <a:r>
              <a:rPr lang="en-US" altLang="zh-CN" sz="900" dirty="0" err="1"/>
              <a:t>msg.sender</a:t>
            </a:r>
            <a:r>
              <a:rPr lang="en-US" altLang="zh-CN" sz="900" dirty="0"/>
              <a:t>;   </a:t>
            </a:r>
          </a:p>
          <a:p>
            <a:r>
              <a:rPr lang="en-US" altLang="zh-CN" sz="900" dirty="0"/>
              <a:t>    }   </a:t>
            </a:r>
          </a:p>
          <a:p>
            <a:r>
              <a:rPr lang="en-US" altLang="zh-CN" sz="900" dirty="0"/>
              <a:t>    </a:t>
            </a:r>
          </a:p>
          <a:p>
            <a:r>
              <a:rPr lang="en-US" altLang="zh-CN" sz="900" dirty="0"/>
              <a:t>    function </a:t>
            </a:r>
            <a:r>
              <a:rPr lang="en-US" altLang="zh-CN" sz="900" dirty="0" err="1"/>
              <a:t>setNtfAndAccntContAddr</a:t>
            </a:r>
            <a:r>
              <a:rPr lang="en-US" altLang="zh-CN" sz="900" dirty="0"/>
              <a:t>(address _</a:t>
            </a:r>
            <a:r>
              <a:rPr lang="en-US" altLang="zh-CN" sz="900" dirty="0" err="1"/>
              <a:t>nftContract</a:t>
            </a:r>
            <a:r>
              <a:rPr lang="en-US" altLang="zh-CN" sz="900" dirty="0"/>
              <a:t>, address _</a:t>
            </a:r>
            <a:r>
              <a:rPr lang="en-US" altLang="zh-CN" sz="900" dirty="0" err="1"/>
              <a:t>accountContract</a:t>
            </a:r>
            <a:r>
              <a:rPr lang="en-US" altLang="zh-CN" sz="900" dirty="0"/>
              <a:t>) public  {</a:t>
            </a:r>
          </a:p>
          <a:p>
            <a:r>
              <a:rPr lang="en-US" altLang="zh-CN" sz="900" dirty="0"/>
              <a:t>       </a:t>
            </a:r>
            <a:r>
              <a:rPr lang="en-US" altLang="zh-CN" sz="900" dirty="0" err="1"/>
              <a:t>nftContract</a:t>
            </a:r>
            <a:r>
              <a:rPr lang="en-US" altLang="zh-CN" sz="900" dirty="0"/>
              <a:t> = </a:t>
            </a:r>
            <a:r>
              <a:rPr lang="en-US" altLang="zh-CN" sz="900" dirty="0" err="1"/>
              <a:t>NTFMarket</a:t>
            </a:r>
            <a:r>
              <a:rPr lang="en-US" altLang="zh-CN" sz="900" dirty="0"/>
              <a:t>(_</a:t>
            </a:r>
            <a:r>
              <a:rPr lang="en-US" altLang="zh-CN" sz="900" dirty="0" err="1"/>
              <a:t>nftContract</a:t>
            </a:r>
            <a:r>
              <a:rPr lang="en-US" altLang="zh-CN" sz="900" dirty="0"/>
              <a:t>);</a:t>
            </a:r>
          </a:p>
          <a:p>
            <a:r>
              <a:rPr lang="en-US" altLang="zh-CN" sz="900" dirty="0"/>
              <a:t>        </a:t>
            </a:r>
            <a:r>
              <a:rPr lang="en-US" altLang="zh-CN" sz="900" dirty="0" err="1"/>
              <a:t>accountContract</a:t>
            </a:r>
            <a:r>
              <a:rPr lang="en-US" altLang="zh-CN" sz="900" dirty="0"/>
              <a:t> = Account(_</a:t>
            </a:r>
            <a:r>
              <a:rPr lang="en-US" altLang="zh-CN" sz="900" dirty="0" err="1"/>
              <a:t>accountContract</a:t>
            </a:r>
            <a:r>
              <a:rPr lang="en-US" altLang="zh-CN" sz="900" dirty="0"/>
              <a:t>);</a:t>
            </a:r>
          </a:p>
          <a:p>
            <a:r>
              <a:rPr lang="en-US" altLang="zh-CN" sz="900" dirty="0"/>
              <a:t>    }</a:t>
            </a:r>
          </a:p>
          <a:p>
            <a:r>
              <a:rPr lang="en-US" altLang="zh-CN" sz="900" dirty="0"/>
              <a:t>    </a:t>
            </a:r>
          </a:p>
          <a:p>
            <a:r>
              <a:rPr lang="en-US" altLang="zh-CN" sz="900" dirty="0"/>
              <a:t>    function </a:t>
            </a:r>
            <a:r>
              <a:rPr lang="en-US" altLang="zh-CN" sz="900" dirty="0" err="1"/>
              <a:t>getRecordCount</a:t>
            </a:r>
            <a:r>
              <a:rPr lang="en-US" altLang="zh-CN" sz="900" dirty="0"/>
              <a:t>() public view returns(</a:t>
            </a:r>
            <a:r>
              <a:rPr lang="en-US" altLang="zh-CN" sz="900" dirty="0" err="1"/>
              <a:t>uint</a:t>
            </a:r>
            <a:r>
              <a:rPr lang="en-US" altLang="zh-CN" sz="900" dirty="0"/>
              <a:t>){</a:t>
            </a:r>
          </a:p>
          <a:p>
            <a:r>
              <a:rPr lang="en-US" altLang="zh-CN" sz="900" dirty="0"/>
              <a:t>        return </a:t>
            </a:r>
            <a:r>
              <a:rPr lang="en-US" altLang="zh-CN" sz="900" dirty="0" err="1"/>
              <a:t>records.length</a:t>
            </a:r>
            <a:r>
              <a:rPr lang="en-US" altLang="zh-CN" sz="900" dirty="0"/>
              <a:t>;</a:t>
            </a:r>
          </a:p>
          <a:p>
            <a:r>
              <a:rPr lang="en-US" altLang="zh-CN" sz="900" dirty="0"/>
              <a:t>    } </a:t>
            </a:r>
          </a:p>
          <a:p>
            <a:r>
              <a:rPr lang="en-US" altLang="zh-CN" sz="900" dirty="0"/>
              <a:t>    //</a:t>
            </a:r>
            <a:r>
              <a:rPr lang="zh-CN" altLang="en-US" sz="900" dirty="0"/>
              <a:t>交易</a:t>
            </a:r>
          </a:p>
          <a:p>
            <a:r>
              <a:rPr lang="zh-CN" altLang="en-US" sz="900" dirty="0"/>
              <a:t>    </a:t>
            </a:r>
            <a:r>
              <a:rPr lang="en-US" altLang="zh-CN" sz="900" dirty="0"/>
              <a:t>function </a:t>
            </a:r>
            <a:r>
              <a:rPr lang="en-US" altLang="zh-CN" sz="900" dirty="0" err="1"/>
              <a:t>makePurchase</a:t>
            </a:r>
            <a:r>
              <a:rPr lang="en-US" altLang="zh-CN" sz="900" dirty="0"/>
              <a:t>( address _buyer, address _seller,</a:t>
            </a:r>
          </a:p>
          <a:p>
            <a:r>
              <a:rPr lang="en-US" altLang="zh-CN" sz="900" dirty="0"/>
              <a:t>                            uint32 _price, </a:t>
            </a:r>
            <a:r>
              <a:rPr lang="en-US" altLang="zh-CN" sz="900" dirty="0" err="1"/>
              <a:t>uint</a:t>
            </a:r>
            <a:r>
              <a:rPr lang="en-US" altLang="zh-CN" sz="900" dirty="0"/>
              <a:t> _</a:t>
            </a:r>
            <a:r>
              <a:rPr lang="en-US" altLang="zh-CN" sz="900" dirty="0" err="1"/>
              <a:t>ntfId</a:t>
            </a:r>
            <a:r>
              <a:rPr lang="en-US" altLang="zh-CN" sz="900" dirty="0"/>
              <a:t>, string _time) external  payable{</a:t>
            </a:r>
          </a:p>
          <a:p>
            <a:r>
              <a:rPr lang="en-US" altLang="zh-CN" sz="900" dirty="0"/>
              <a:t>                                </a:t>
            </a:r>
          </a:p>
          <a:p>
            <a:r>
              <a:rPr lang="en-US" altLang="zh-CN" sz="900" dirty="0"/>
              <a:t>        </a:t>
            </a:r>
            <a:r>
              <a:rPr lang="en-US" altLang="zh-CN" sz="900" dirty="0" err="1"/>
              <a:t>accountContract</a:t>
            </a:r>
            <a:r>
              <a:rPr lang="en-US" altLang="zh-CN" sz="900" dirty="0"/>
              <a:t>._transfer( _buyer, _seller, _price);</a:t>
            </a:r>
          </a:p>
          <a:p>
            <a:r>
              <a:rPr lang="en-US" altLang="zh-CN" sz="900" dirty="0"/>
              <a:t>        //</a:t>
            </a:r>
            <a:r>
              <a:rPr lang="zh-CN" altLang="en-US" sz="900" dirty="0"/>
              <a:t>记录</a:t>
            </a:r>
          </a:p>
          <a:p>
            <a:r>
              <a:rPr lang="zh-CN" altLang="en-US" sz="900" dirty="0"/>
              <a:t>        </a:t>
            </a:r>
            <a:r>
              <a:rPr lang="en-US" altLang="zh-CN" sz="900" dirty="0" err="1"/>
              <a:t>records.push</a:t>
            </a:r>
            <a:r>
              <a:rPr lang="en-US" altLang="zh-CN" sz="900" dirty="0"/>
              <a:t>(Record(_buyer, _seller, _</a:t>
            </a:r>
            <a:r>
              <a:rPr lang="en-US" altLang="zh-CN" sz="900" dirty="0" err="1"/>
              <a:t>ntfId</a:t>
            </a:r>
            <a:r>
              <a:rPr lang="en-US" altLang="zh-CN" sz="900" dirty="0"/>
              <a:t>, _price, 0, _time, ""));</a:t>
            </a:r>
          </a:p>
          <a:p>
            <a:r>
              <a:rPr lang="en-US" altLang="zh-CN" sz="900" dirty="0"/>
              <a:t>        </a:t>
            </a:r>
            <a:r>
              <a:rPr lang="en-US" altLang="zh-CN" sz="900" dirty="0" err="1"/>
              <a:t>myRecordCount</a:t>
            </a:r>
            <a:r>
              <a:rPr lang="en-US" altLang="zh-CN" sz="900" dirty="0"/>
              <a:t>[_buyer]++;</a:t>
            </a:r>
          </a:p>
          <a:p>
            <a:r>
              <a:rPr lang="en-US" altLang="zh-CN" sz="900" dirty="0"/>
              <a:t>        </a:t>
            </a:r>
            <a:r>
              <a:rPr lang="en-US" altLang="zh-CN" sz="900" dirty="0" err="1"/>
              <a:t>myRecordCount</a:t>
            </a:r>
            <a:r>
              <a:rPr lang="en-US" altLang="zh-CN" sz="900" dirty="0"/>
              <a:t>[_seller]++;</a:t>
            </a:r>
          </a:p>
          <a:p>
            <a:r>
              <a:rPr lang="en-US" altLang="zh-CN" sz="900" dirty="0"/>
              <a:t>    }</a:t>
            </a:r>
            <a:endParaRPr lang="zh-CN" altLang="en-US" sz="900" dirty="0"/>
          </a:p>
        </p:txBody>
      </p:sp>
    </p:spTree>
    <p:extLst>
      <p:ext uri="{BB962C8B-B14F-4D97-AF65-F5344CB8AC3E}">
        <p14:creationId xmlns:p14="http://schemas.microsoft.com/office/powerpoint/2010/main" val="3287746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B9A95-38BA-4E10-8DA4-C9E6751D7533}"/>
              </a:ext>
            </a:extLst>
          </p:cNvPr>
          <p:cNvSpPr>
            <a:spLocks noGrp="1"/>
          </p:cNvSpPr>
          <p:nvPr>
            <p:ph type="title"/>
          </p:nvPr>
        </p:nvSpPr>
        <p:spPr/>
        <p:txBody>
          <a:bodyPr/>
          <a:lstStyle/>
          <a:p>
            <a:r>
              <a:rPr lang="en-US" altLang="zh-CN" dirty="0"/>
              <a:t>Java</a:t>
            </a:r>
            <a:r>
              <a:rPr lang="zh-CN" altLang="en-US" dirty="0"/>
              <a:t>后台实现（三个编译后的</a:t>
            </a:r>
            <a:r>
              <a:rPr lang="en-US" altLang="zh-CN" dirty="0"/>
              <a:t>Java</a:t>
            </a:r>
            <a:r>
              <a:rPr lang="zh-CN" altLang="en-US" dirty="0"/>
              <a:t>类）</a:t>
            </a:r>
          </a:p>
        </p:txBody>
      </p:sp>
      <p:pic>
        <p:nvPicPr>
          <p:cNvPr id="5" name="内容占位符 4">
            <a:extLst>
              <a:ext uri="{FF2B5EF4-FFF2-40B4-BE49-F238E27FC236}">
                <a16:creationId xmlns:a16="http://schemas.microsoft.com/office/drawing/2014/main" id="{0998B130-C4B8-439F-9F60-D8316747C4C2}"/>
              </a:ext>
            </a:extLst>
          </p:cNvPr>
          <p:cNvPicPr>
            <a:picLocks noGrp="1" noChangeAspect="1"/>
          </p:cNvPicPr>
          <p:nvPr>
            <p:ph idx="1"/>
          </p:nvPr>
        </p:nvPicPr>
        <p:blipFill>
          <a:blip r:embed="rId2"/>
          <a:stretch>
            <a:fillRect/>
          </a:stretch>
        </p:blipFill>
        <p:spPr>
          <a:xfrm>
            <a:off x="383643" y="4403017"/>
            <a:ext cx="11029950" cy="1919738"/>
          </a:xfrm>
          <a:prstGeom prst="rect">
            <a:avLst/>
          </a:prstGeom>
        </p:spPr>
      </p:pic>
      <p:sp>
        <p:nvSpPr>
          <p:cNvPr id="4" name="日期占位符 3">
            <a:extLst>
              <a:ext uri="{FF2B5EF4-FFF2-40B4-BE49-F238E27FC236}">
                <a16:creationId xmlns:a16="http://schemas.microsoft.com/office/drawing/2014/main" id="{AE89D660-02FC-4D2C-9140-0F165F59D324}"/>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pic>
        <p:nvPicPr>
          <p:cNvPr id="6" name="图片 5">
            <a:extLst>
              <a:ext uri="{FF2B5EF4-FFF2-40B4-BE49-F238E27FC236}">
                <a16:creationId xmlns:a16="http://schemas.microsoft.com/office/drawing/2014/main" id="{9B4E711B-ED44-4D4E-9115-930BCDEA409E}"/>
              </a:ext>
            </a:extLst>
          </p:cNvPr>
          <p:cNvPicPr>
            <a:picLocks noChangeAspect="1"/>
          </p:cNvPicPr>
          <p:nvPr/>
        </p:nvPicPr>
        <p:blipFill>
          <a:blip r:embed="rId3"/>
          <a:stretch>
            <a:fillRect/>
          </a:stretch>
        </p:blipFill>
        <p:spPr>
          <a:xfrm>
            <a:off x="503523" y="2196193"/>
            <a:ext cx="10367229" cy="2105665"/>
          </a:xfrm>
          <a:prstGeom prst="rect">
            <a:avLst/>
          </a:prstGeom>
        </p:spPr>
      </p:pic>
    </p:spTree>
    <p:extLst>
      <p:ext uri="{BB962C8B-B14F-4D97-AF65-F5344CB8AC3E}">
        <p14:creationId xmlns:p14="http://schemas.microsoft.com/office/powerpoint/2010/main" val="743353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646640-B99D-4F2F-B59A-4386EE9DDA7A}"/>
              </a:ext>
            </a:extLst>
          </p:cNvPr>
          <p:cNvSpPr>
            <a:spLocks noGrp="1"/>
          </p:cNvSpPr>
          <p:nvPr>
            <p:ph type="title"/>
          </p:nvPr>
        </p:nvSpPr>
        <p:spPr/>
        <p:txBody>
          <a:bodyPr/>
          <a:lstStyle/>
          <a:p>
            <a:endParaRPr lang="zh-CN" altLang="en-US" dirty="0"/>
          </a:p>
        </p:txBody>
      </p:sp>
      <p:pic>
        <p:nvPicPr>
          <p:cNvPr id="6" name="内容占位符 5">
            <a:extLst>
              <a:ext uri="{FF2B5EF4-FFF2-40B4-BE49-F238E27FC236}">
                <a16:creationId xmlns:a16="http://schemas.microsoft.com/office/drawing/2014/main" id="{7BFD45B9-2046-4B1B-9FDD-E7B4128B2D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858" y="2040693"/>
            <a:ext cx="11029950" cy="1512467"/>
          </a:xfrm>
        </p:spPr>
      </p:pic>
      <p:sp>
        <p:nvSpPr>
          <p:cNvPr id="4" name="日期占位符 3">
            <a:extLst>
              <a:ext uri="{FF2B5EF4-FFF2-40B4-BE49-F238E27FC236}">
                <a16:creationId xmlns:a16="http://schemas.microsoft.com/office/drawing/2014/main" id="{4C4C69B2-6A38-4C23-B260-04CCD9B767DE}"/>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Tree>
    <p:extLst>
      <p:ext uri="{BB962C8B-B14F-4D97-AF65-F5344CB8AC3E}">
        <p14:creationId xmlns:p14="http://schemas.microsoft.com/office/powerpoint/2010/main" val="69009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F8079C-59DB-4279-BF0D-CA3B69077578}"/>
              </a:ext>
            </a:extLst>
          </p:cNvPr>
          <p:cNvSpPr>
            <a:spLocks noGrp="1"/>
          </p:cNvSpPr>
          <p:nvPr>
            <p:ph type="title"/>
          </p:nvPr>
        </p:nvSpPr>
        <p:spPr/>
        <p:txBody>
          <a:bodyPr/>
          <a:lstStyle/>
          <a:p>
            <a:r>
              <a:rPr lang="en-US" altLang="zh-CN" dirty="0"/>
              <a:t>Java</a:t>
            </a:r>
            <a:r>
              <a:rPr lang="zh-CN" altLang="en-US" dirty="0"/>
              <a:t>后端：调用</a:t>
            </a:r>
            <a:r>
              <a:rPr lang="en-US" altLang="zh-CN" dirty="0"/>
              <a:t>solidity</a:t>
            </a:r>
            <a:r>
              <a:rPr lang="zh-CN" altLang="en-US" dirty="0"/>
              <a:t>合约的</a:t>
            </a:r>
            <a:r>
              <a:rPr lang="en-US" altLang="zh-CN" dirty="0"/>
              <a:t>controller</a:t>
            </a:r>
            <a:r>
              <a:rPr lang="zh-CN" altLang="en-US" dirty="0"/>
              <a:t>类</a:t>
            </a:r>
          </a:p>
        </p:txBody>
      </p:sp>
      <p:pic>
        <p:nvPicPr>
          <p:cNvPr id="5" name="内容占位符 4">
            <a:extLst>
              <a:ext uri="{FF2B5EF4-FFF2-40B4-BE49-F238E27FC236}">
                <a16:creationId xmlns:a16="http://schemas.microsoft.com/office/drawing/2014/main" id="{25D15857-88F6-4456-B287-0D9610511165}"/>
              </a:ext>
            </a:extLst>
          </p:cNvPr>
          <p:cNvPicPr>
            <a:picLocks noGrp="1" noChangeAspect="1"/>
          </p:cNvPicPr>
          <p:nvPr>
            <p:ph idx="1"/>
          </p:nvPr>
        </p:nvPicPr>
        <p:blipFill>
          <a:blip r:embed="rId2"/>
          <a:stretch>
            <a:fillRect/>
          </a:stretch>
        </p:blipFill>
        <p:spPr>
          <a:xfrm>
            <a:off x="581025" y="3183066"/>
            <a:ext cx="11029950" cy="1950781"/>
          </a:xfrm>
          <a:prstGeom prst="rect">
            <a:avLst/>
          </a:prstGeom>
        </p:spPr>
      </p:pic>
      <p:sp>
        <p:nvSpPr>
          <p:cNvPr id="4" name="日期占位符 3">
            <a:extLst>
              <a:ext uri="{FF2B5EF4-FFF2-40B4-BE49-F238E27FC236}">
                <a16:creationId xmlns:a16="http://schemas.microsoft.com/office/drawing/2014/main" id="{D59D7B15-49F1-4AA8-9658-7A6805A41B2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Tree>
    <p:extLst>
      <p:ext uri="{BB962C8B-B14F-4D97-AF65-F5344CB8AC3E}">
        <p14:creationId xmlns:p14="http://schemas.microsoft.com/office/powerpoint/2010/main" val="268211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86D571-C35B-4735-A4BF-637B9050FF0D}"/>
              </a:ext>
            </a:extLst>
          </p:cNvPr>
          <p:cNvSpPr>
            <a:spLocks noGrp="1"/>
          </p:cNvSpPr>
          <p:nvPr>
            <p:ph type="title"/>
          </p:nvPr>
        </p:nvSpPr>
        <p:spPr/>
        <p:txBody>
          <a:bodyPr/>
          <a:lstStyle/>
          <a:p>
            <a:r>
              <a:rPr lang="zh-CN" altLang="en-US" dirty="0"/>
              <a:t>为什么要用区块链？</a:t>
            </a:r>
          </a:p>
        </p:txBody>
      </p:sp>
      <p:sp>
        <p:nvSpPr>
          <p:cNvPr id="3" name="内容占位符 2">
            <a:extLst>
              <a:ext uri="{FF2B5EF4-FFF2-40B4-BE49-F238E27FC236}">
                <a16:creationId xmlns:a16="http://schemas.microsoft.com/office/drawing/2014/main" id="{21043AAF-2A35-4C58-A0F5-1E004B8066A0}"/>
              </a:ext>
            </a:extLst>
          </p:cNvPr>
          <p:cNvSpPr>
            <a:spLocks noGrp="1"/>
          </p:cNvSpPr>
          <p:nvPr>
            <p:ph idx="1"/>
          </p:nvPr>
        </p:nvSpPr>
        <p:spPr/>
        <p:txBody>
          <a:bodyPr/>
          <a:lstStyle/>
          <a:p>
            <a:r>
              <a:rPr lang="zh-CN" altLang="en-US" dirty="0"/>
              <a:t>一  国家政策利好</a:t>
            </a:r>
            <a:endParaRPr lang="en-US" altLang="zh-CN" dirty="0"/>
          </a:p>
          <a:p>
            <a:pPr algn="just" defTabSz="913765">
              <a:lnSpc>
                <a:spcPct val="120000"/>
              </a:lnSpc>
              <a:defRPr/>
            </a:pPr>
            <a:r>
              <a:rPr kumimoji="1" lang="zh-CN" altLang="en-US" sz="1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2019年10月25日，中共中央政治局进行了第十八次集体学习。主席强调，把区块链作为核心技术自主创新重要突破口，加快推动区块链技术和产业创新发展。这是中国最高领导层首次公开对区块链定调，也预示着区块链行业将迎来一个大的突破、机遇与发展。</a:t>
            </a:r>
          </a:p>
          <a:p>
            <a:pPr algn="just" defTabSz="913765">
              <a:lnSpc>
                <a:spcPct val="120000"/>
              </a:lnSpc>
              <a:defRPr/>
            </a:pPr>
            <a:r>
              <a:rPr kumimoji="1" lang="zh-CN" altLang="en-US" sz="1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讲话明确指出，要加快产业发展，发挥好市场优势，进一步打通创新链、应用链、价值链。</a:t>
            </a:r>
          </a:p>
          <a:p>
            <a:r>
              <a:rPr lang="zh-CN" altLang="en-US" dirty="0"/>
              <a:t>因此，区块链产业具有十分优良的前景。</a:t>
            </a:r>
          </a:p>
        </p:txBody>
      </p:sp>
      <p:sp>
        <p:nvSpPr>
          <p:cNvPr id="4" name="日期占位符 3">
            <a:extLst>
              <a:ext uri="{FF2B5EF4-FFF2-40B4-BE49-F238E27FC236}">
                <a16:creationId xmlns:a16="http://schemas.microsoft.com/office/drawing/2014/main" id="{6C837F94-2046-4724-9627-F43A84AAF3C6}"/>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Tree>
    <p:extLst>
      <p:ext uri="{BB962C8B-B14F-4D97-AF65-F5344CB8AC3E}">
        <p14:creationId xmlns:p14="http://schemas.microsoft.com/office/powerpoint/2010/main" val="599584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rtlCol="0">
            <a:normAutofit/>
          </a:bodyPr>
          <a:lstStyle/>
          <a:p>
            <a:pPr rtl="0"/>
            <a:r>
              <a:rPr lang="zh-CN" altLang="en-US" dirty="0"/>
              <a:t>测试与</a:t>
            </a:r>
            <a:r>
              <a:rPr lang="en-US" altLang="zh-CN" dirty="0"/>
              <a:t>Java</a:t>
            </a:r>
            <a:r>
              <a:rPr lang="zh-CN" altLang="en-US" dirty="0"/>
              <a:t>后台</a:t>
            </a:r>
            <a:endParaRPr lang="zh-cn" dirty="0"/>
          </a:p>
        </p:txBody>
      </p:sp>
      <p:sp>
        <p:nvSpPr>
          <p:cNvPr id="3" name="副标题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rtlCol="0">
            <a:normAutofit/>
          </a:bodyPr>
          <a:lstStyle/>
          <a:p>
            <a:pPr rtl="0"/>
            <a:r>
              <a:rPr lang="zh-CN" altLang="en-US" dirty="0"/>
              <a:t>贾涵溪</a:t>
            </a:r>
            <a:endParaRPr lang="zh-cn" dirty="0"/>
          </a:p>
        </p:txBody>
      </p:sp>
      <p:pic>
        <p:nvPicPr>
          <p:cNvPr id="6" name="图片 5" descr="徽标特写&#10;&#10;已自动生成说明">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742643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CE84C-D5C1-47CD-B420-DE2D36362E7F}"/>
              </a:ext>
            </a:extLst>
          </p:cNvPr>
          <p:cNvSpPr>
            <a:spLocks noGrp="1"/>
          </p:cNvSpPr>
          <p:nvPr>
            <p:ph type="title"/>
          </p:nvPr>
        </p:nvSpPr>
        <p:spPr>
          <a:xfrm>
            <a:off x="581192" y="702156"/>
            <a:ext cx="11029616" cy="687732"/>
          </a:xfrm>
        </p:spPr>
        <p:txBody>
          <a:bodyPr/>
          <a:lstStyle/>
          <a:p>
            <a:r>
              <a:rPr lang="zh-CN" altLang="en-US" dirty="0"/>
              <a:t>注册和登录</a:t>
            </a:r>
          </a:p>
        </p:txBody>
      </p:sp>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
        <p:nvSpPr>
          <p:cNvPr id="11" name="内容占位符 10">
            <a:extLst>
              <a:ext uri="{FF2B5EF4-FFF2-40B4-BE49-F238E27FC236}">
                <a16:creationId xmlns:a16="http://schemas.microsoft.com/office/drawing/2014/main" id="{11417441-0D30-4C95-A5BD-050C407CA97A}"/>
              </a:ext>
            </a:extLst>
          </p:cNvPr>
          <p:cNvSpPr>
            <a:spLocks noGrp="1"/>
          </p:cNvSpPr>
          <p:nvPr>
            <p:ph idx="1"/>
          </p:nvPr>
        </p:nvSpPr>
        <p:spPr>
          <a:xfrm>
            <a:off x="581191" y="2646780"/>
            <a:ext cx="11029615" cy="2974848"/>
          </a:xfrm>
        </p:spPr>
        <p:txBody>
          <a:bodyPr anchor="t">
            <a:normAutofit/>
          </a:bodyPr>
          <a:lstStyle/>
          <a:p>
            <a:r>
              <a:rPr lang="en-US" altLang="zh-CN" sz="1800" dirty="0" err="1"/>
              <a:t>UserController</a:t>
            </a:r>
            <a:r>
              <a:rPr lang="zh-CN" altLang="en-US" sz="1800" dirty="0"/>
              <a:t>：负责处理前端请求</a:t>
            </a:r>
            <a:endParaRPr lang="en-US" altLang="zh-CN" sz="1800" dirty="0"/>
          </a:p>
          <a:p>
            <a:r>
              <a:rPr lang="en-US" altLang="zh-CN" sz="1800" dirty="0" err="1"/>
              <a:t>UserService</a:t>
            </a:r>
            <a:r>
              <a:rPr lang="zh-CN" altLang="en-US" sz="1800" dirty="0"/>
              <a:t>：负责存取</a:t>
            </a:r>
            <a:r>
              <a:rPr lang="en-US" altLang="zh-CN" sz="1800" dirty="0"/>
              <a:t>user</a:t>
            </a:r>
            <a:r>
              <a:rPr lang="zh-CN" altLang="en-US" sz="1800" dirty="0"/>
              <a:t>对象</a:t>
            </a:r>
            <a:endParaRPr lang="en-US" altLang="zh-CN" sz="1800" dirty="0"/>
          </a:p>
          <a:p>
            <a:r>
              <a:rPr lang="zh-CN" altLang="en-US" sz="1800" dirty="0"/>
              <a:t>数据库：存放用户信息和公私钥对</a:t>
            </a:r>
            <a:endParaRPr lang="en-US" altLang="zh-CN" sz="1800" dirty="0"/>
          </a:p>
          <a:p>
            <a:r>
              <a:rPr lang="en-US" altLang="zh-CN" sz="1800" dirty="0" err="1"/>
              <a:t>ContractService</a:t>
            </a:r>
            <a:r>
              <a:rPr lang="zh-CN" altLang="en-US" sz="1800" dirty="0"/>
              <a:t>：负责生成新账户（注册）、使用私钥加载账户实例（登录）、提供账户实例（调用合约）</a:t>
            </a:r>
            <a:endParaRPr lang="en-US" altLang="zh-CN" sz="1800" dirty="0"/>
          </a:p>
        </p:txBody>
      </p:sp>
      <p:sp>
        <p:nvSpPr>
          <p:cNvPr id="5" name="标题 1">
            <a:extLst>
              <a:ext uri="{FF2B5EF4-FFF2-40B4-BE49-F238E27FC236}">
                <a16:creationId xmlns:a16="http://schemas.microsoft.com/office/drawing/2014/main" id="{06A30B32-FF2F-4E0E-ADE1-5BFE1FBF5A75}"/>
              </a:ext>
            </a:extLst>
          </p:cNvPr>
          <p:cNvSpPr txBox="1">
            <a:spLocks/>
          </p:cNvSpPr>
          <p:nvPr/>
        </p:nvSpPr>
        <p:spPr>
          <a:xfrm>
            <a:off x="581191" y="1670304"/>
            <a:ext cx="2344890" cy="576734"/>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000" dirty="0"/>
              <a:t>模块设计</a:t>
            </a:r>
          </a:p>
        </p:txBody>
      </p:sp>
    </p:spTree>
    <p:extLst>
      <p:ext uri="{BB962C8B-B14F-4D97-AF65-F5344CB8AC3E}">
        <p14:creationId xmlns:p14="http://schemas.microsoft.com/office/powerpoint/2010/main" val="1777681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CE84C-D5C1-47CD-B420-DE2D36362E7F}"/>
              </a:ext>
            </a:extLst>
          </p:cNvPr>
          <p:cNvSpPr>
            <a:spLocks noGrp="1"/>
          </p:cNvSpPr>
          <p:nvPr>
            <p:ph type="title"/>
          </p:nvPr>
        </p:nvSpPr>
        <p:spPr>
          <a:xfrm>
            <a:off x="581192" y="702156"/>
            <a:ext cx="11029616" cy="687732"/>
          </a:xfrm>
        </p:spPr>
        <p:txBody>
          <a:bodyPr/>
          <a:lstStyle/>
          <a:p>
            <a:r>
              <a:rPr lang="zh-CN" altLang="en-US" dirty="0"/>
              <a:t>用户注册处理流程</a:t>
            </a:r>
          </a:p>
        </p:txBody>
      </p:sp>
      <p:pic>
        <p:nvPicPr>
          <p:cNvPr id="6" name="内容占位符 5">
            <a:extLst>
              <a:ext uri="{FF2B5EF4-FFF2-40B4-BE49-F238E27FC236}">
                <a16:creationId xmlns:a16="http://schemas.microsoft.com/office/drawing/2014/main" id="{5978F711-629D-46C5-BEFB-C90FFDA61780}"/>
              </a:ext>
            </a:extLst>
          </p:cNvPr>
          <p:cNvPicPr>
            <a:picLocks noGrp="1" noChangeAspect="1"/>
          </p:cNvPicPr>
          <p:nvPr>
            <p:ph idx="1"/>
          </p:nvPr>
        </p:nvPicPr>
        <p:blipFill>
          <a:blip r:embed="rId2"/>
          <a:stretch>
            <a:fillRect/>
          </a:stretch>
        </p:blipFill>
        <p:spPr>
          <a:xfrm>
            <a:off x="1782104" y="1688609"/>
            <a:ext cx="4685752" cy="4436584"/>
          </a:xfrm>
        </p:spPr>
      </p:pic>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Tree>
    <p:extLst>
      <p:ext uri="{BB962C8B-B14F-4D97-AF65-F5344CB8AC3E}">
        <p14:creationId xmlns:p14="http://schemas.microsoft.com/office/powerpoint/2010/main" val="1199322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CE84C-D5C1-47CD-B420-DE2D36362E7F}"/>
              </a:ext>
            </a:extLst>
          </p:cNvPr>
          <p:cNvSpPr>
            <a:spLocks noGrp="1"/>
          </p:cNvSpPr>
          <p:nvPr>
            <p:ph type="title"/>
          </p:nvPr>
        </p:nvSpPr>
        <p:spPr>
          <a:xfrm>
            <a:off x="581192" y="702156"/>
            <a:ext cx="11029616" cy="687732"/>
          </a:xfrm>
        </p:spPr>
        <p:txBody>
          <a:bodyPr/>
          <a:lstStyle/>
          <a:p>
            <a:r>
              <a:rPr lang="zh-CN" altLang="en-US" dirty="0"/>
              <a:t>用户登录处理流程</a:t>
            </a:r>
          </a:p>
        </p:txBody>
      </p:sp>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pic>
        <p:nvPicPr>
          <p:cNvPr id="8" name="图片 7">
            <a:extLst>
              <a:ext uri="{FF2B5EF4-FFF2-40B4-BE49-F238E27FC236}">
                <a16:creationId xmlns:a16="http://schemas.microsoft.com/office/drawing/2014/main" id="{745026D7-4D6A-44AE-8783-1B7160070E8F}"/>
              </a:ext>
            </a:extLst>
          </p:cNvPr>
          <p:cNvPicPr>
            <a:picLocks noChangeAspect="1"/>
          </p:cNvPicPr>
          <p:nvPr/>
        </p:nvPicPr>
        <p:blipFill>
          <a:blip r:embed="rId2"/>
          <a:stretch>
            <a:fillRect/>
          </a:stretch>
        </p:blipFill>
        <p:spPr>
          <a:xfrm>
            <a:off x="2853694" y="1806956"/>
            <a:ext cx="4653502" cy="4263544"/>
          </a:xfrm>
          <a:prstGeom prst="rect">
            <a:avLst/>
          </a:prstGeom>
        </p:spPr>
      </p:pic>
    </p:spTree>
    <p:extLst>
      <p:ext uri="{BB962C8B-B14F-4D97-AF65-F5344CB8AC3E}">
        <p14:creationId xmlns:p14="http://schemas.microsoft.com/office/powerpoint/2010/main" val="3648567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022B22-75D5-4CCB-9A75-DD7AEA3B7066}"/>
              </a:ext>
            </a:extLst>
          </p:cNvPr>
          <p:cNvSpPr>
            <a:spLocks noGrp="1"/>
          </p:cNvSpPr>
          <p:nvPr>
            <p:ph type="title"/>
          </p:nvPr>
        </p:nvSpPr>
        <p:spPr>
          <a:xfrm>
            <a:off x="581192" y="702156"/>
            <a:ext cx="11029616" cy="785268"/>
          </a:xfrm>
        </p:spPr>
        <p:txBody>
          <a:bodyPr/>
          <a:lstStyle/>
          <a:p>
            <a:r>
              <a:rPr lang="zh-CN" altLang="en-US" dirty="0"/>
              <a:t>测试用例设计：使用场景法</a:t>
            </a:r>
          </a:p>
        </p:txBody>
      </p:sp>
      <p:sp>
        <p:nvSpPr>
          <p:cNvPr id="4" name="日期占位符 3">
            <a:extLst>
              <a:ext uri="{FF2B5EF4-FFF2-40B4-BE49-F238E27FC236}">
                <a16:creationId xmlns:a16="http://schemas.microsoft.com/office/drawing/2014/main" id="{156AE368-76AA-4B4D-AD0A-ECF1D9E95B74}"/>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graphicFrame>
        <p:nvGraphicFramePr>
          <p:cNvPr id="8" name="表格 7">
            <a:extLst>
              <a:ext uri="{FF2B5EF4-FFF2-40B4-BE49-F238E27FC236}">
                <a16:creationId xmlns:a16="http://schemas.microsoft.com/office/drawing/2014/main" id="{4540BE90-1DE5-4BE0-92FC-C51B2D682CCB}"/>
              </a:ext>
            </a:extLst>
          </p:cNvPr>
          <p:cNvGraphicFramePr>
            <a:graphicFrameLocks noGrp="1"/>
          </p:cNvGraphicFramePr>
          <p:nvPr/>
        </p:nvGraphicFramePr>
        <p:xfrm>
          <a:off x="773682" y="2925762"/>
          <a:ext cx="5191687" cy="1006475"/>
        </p:xfrm>
        <a:graphic>
          <a:graphicData uri="http://schemas.openxmlformats.org/drawingml/2006/table">
            <a:tbl>
              <a:tblPr firstRow="1" firstCol="1" bandRow="1"/>
              <a:tblGrid>
                <a:gridCol w="1347475">
                  <a:extLst>
                    <a:ext uri="{9D8B030D-6E8A-4147-A177-3AD203B41FA5}">
                      <a16:colId xmlns:a16="http://schemas.microsoft.com/office/drawing/2014/main" val="3413847200"/>
                    </a:ext>
                  </a:extLst>
                </a:gridCol>
                <a:gridCol w="3844212">
                  <a:extLst>
                    <a:ext uri="{9D8B030D-6E8A-4147-A177-3AD203B41FA5}">
                      <a16:colId xmlns:a16="http://schemas.microsoft.com/office/drawing/2014/main" val="3541994076"/>
                    </a:ext>
                  </a:extLst>
                </a:gridCol>
              </a:tblGrid>
              <a:tr h="326390">
                <a:tc>
                  <a:txBody>
                    <a:bodyPr/>
                    <a:lstStyle/>
                    <a:p>
                      <a:pPr algn="just"/>
                      <a:r>
                        <a:rPr lang="zh-CN" sz="1200" kern="100">
                          <a:effectLst/>
                          <a:latin typeface="等线" panose="02010600030101010101" pitchFamily="2" charset="-122"/>
                          <a:ea typeface="宋体" panose="02010600030101010101" pitchFamily="2" charset="-122"/>
                          <a:cs typeface="Times New Roman" panose="02020603050405020304" pitchFamily="18" charset="0"/>
                        </a:rPr>
                        <a:t>基本流</a:t>
                      </a:r>
                      <a:r>
                        <a:rPr lang="en-US" sz="1200" kern="100">
                          <a:effectLst/>
                          <a:latin typeface="等线" panose="02010600030101010101" pitchFamily="2" charset="-122"/>
                          <a:ea typeface="宋体" panose="02010600030101010101" pitchFamily="2" charset="-122"/>
                          <a:cs typeface="Times New Roman" panose="02020603050405020304" pitchFamily="18" charset="0"/>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200" kern="100" dirty="0">
                          <a:effectLst/>
                          <a:latin typeface="宋体" panose="02010600030101010101" pitchFamily="2" charset="-122"/>
                          <a:ea typeface="等线" panose="02010600030101010101" pitchFamily="2" charset="-122"/>
                          <a:cs typeface="Times New Roman" panose="02020603050405020304" pitchFamily="18" charset="0"/>
                        </a:rPr>
                        <a:t>(1)</a:t>
                      </a:r>
                      <a:r>
                        <a:rPr lang="zh-CN" sz="1200" kern="100" dirty="0">
                          <a:effectLst/>
                          <a:latin typeface="等线" panose="02010600030101010101" pitchFamily="2" charset="-122"/>
                          <a:ea typeface="宋体" panose="02010600030101010101" pitchFamily="2" charset="-122"/>
                          <a:cs typeface="Times New Roman" panose="02020603050405020304" pitchFamily="18" charset="0"/>
                        </a:rPr>
                        <a:t>用户点击注册——</a:t>
                      </a:r>
                      <a:r>
                        <a:rPr lang="en-US" sz="1200" kern="100" dirty="0">
                          <a:effectLst/>
                          <a:latin typeface="等线" panose="02010600030101010101" pitchFamily="2" charset="-122"/>
                          <a:ea typeface="宋体" panose="02010600030101010101" pitchFamily="2" charset="-122"/>
                          <a:cs typeface="Times New Roman" panose="02020603050405020304" pitchFamily="18" charset="0"/>
                        </a:rPr>
                        <a:t>(2)</a:t>
                      </a:r>
                      <a:r>
                        <a:rPr lang="zh-CN" sz="1200" kern="100" dirty="0">
                          <a:effectLst/>
                          <a:latin typeface="等线" panose="02010600030101010101" pitchFamily="2" charset="-122"/>
                          <a:ea typeface="宋体" panose="02010600030101010101" pitchFamily="2" charset="-122"/>
                          <a:cs typeface="Times New Roman" panose="02020603050405020304" pitchFamily="18" charset="0"/>
                        </a:rPr>
                        <a:t>输入账户和密码——</a:t>
                      </a:r>
                      <a:r>
                        <a:rPr lang="en-US" sz="1200" kern="100" dirty="0">
                          <a:effectLst/>
                          <a:latin typeface="等线" panose="02010600030101010101" pitchFamily="2" charset="-122"/>
                          <a:ea typeface="宋体" panose="02010600030101010101" pitchFamily="2" charset="-122"/>
                          <a:cs typeface="Times New Roman" panose="02020603050405020304" pitchFamily="18" charset="0"/>
                        </a:rPr>
                        <a:t>(3)</a:t>
                      </a:r>
                      <a:r>
                        <a:rPr lang="zh-CN" sz="1200" kern="100" dirty="0">
                          <a:effectLst/>
                          <a:latin typeface="等线" panose="02010600030101010101" pitchFamily="2" charset="-122"/>
                          <a:ea typeface="宋体" panose="02010600030101010101" pitchFamily="2" charset="-122"/>
                          <a:cs typeface="Times New Roman" panose="02020603050405020304" pitchFamily="18" charset="0"/>
                        </a:rPr>
                        <a:t>注册成功——（</a:t>
                      </a:r>
                      <a:r>
                        <a:rPr lang="en-US" sz="1200" kern="100" dirty="0">
                          <a:effectLst/>
                          <a:latin typeface="等线" panose="02010600030101010101" pitchFamily="2" charset="-122"/>
                          <a:ea typeface="宋体" panose="02010600030101010101" pitchFamily="2" charset="-122"/>
                          <a:cs typeface="Times New Roman" panose="02020603050405020304" pitchFamily="18" charset="0"/>
                        </a:rPr>
                        <a:t>4</a:t>
                      </a:r>
                      <a:r>
                        <a:rPr lang="zh-CN" sz="1200" kern="100" dirty="0">
                          <a:effectLst/>
                          <a:latin typeface="等线" panose="02010600030101010101" pitchFamily="2" charset="-122"/>
                          <a:ea typeface="宋体" panose="02010600030101010101" pitchFamily="2" charset="-122"/>
                          <a:cs typeface="Times New Roman" panose="02020603050405020304" pitchFamily="18" charset="0"/>
                        </a:rPr>
                        <a:t>）跳转到商城页面</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023551"/>
                  </a:ext>
                </a:extLst>
              </a:tr>
              <a:tr h="326390">
                <a:tc>
                  <a:txBody>
                    <a:bodyPr/>
                    <a:lstStyle/>
                    <a:p>
                      <a:pPr algn="just"/>
                      <a:r>
                        <a:rPr lang="zh-CN" sz="1200" kern="100">
                          <a:effectLst/>
                          <a:latin typeface="等线" panose="02010600030101010101" pitchFamily="2" charset="-122"/>
                          <a:ea typeface="宋体" panose="02010600030101010101" pitchFamily="2" charset="-122"/>
                          <a:cs typeface="Times New Roman" panose="02020603050405020304" pitchFamily="18" charset="0"/>
                        </a:rPr>
                        <a:t>备选流</a:t>
                      </a:r>
                      <a:r>
                        <a:rPr lang="en-US" sz="1200" kern="100">
                          <a:effectLst/>
                          <a:latin typeface="等线" panose="02010600030101010101" pitchFamily="2" charset="-122"/>
                          <a:ea typeface="宋体" panose="02010600030101010101" pitchFamily="2" charset="-122"/>
                          <a:cs typeface="Times New Roman" panose="02020603050405020304" pitchFamily="18" charset="0"/>
                        </a:rPr>
                        <a:t>1-1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200" kern="100" dirty="0">
                          <a:effectLst/>
                          <a:latin typeface="等线" panose="02010600030101010101" pitchFamily="2" charset="-122"/>
                          <a:ea typeface="宋体" panose="02010600030101010101" pitchFamily="2" charset="-122"/>
                          <a:cs typeface="Times New Roman" panose="02020603050405020304" pitchFamily="18" charset="0"/>
                        </a:rPr>
                        <a:t>输入的用户名已经存在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0090543"/>
                  </a:ext>
                </a:extLst>
              </a:tr>
              <a:tr h="314325">
                <a:tc>
                  <a:txBody>
                    <a:bodyPr/>
                    <a:lstStyle/>
                    <a:p>
                      <a:pPr algn="just"/>
                      <a:r>
                        <a:rPr lang="zh-CN" sz="1200" kern="100">
                          <a:effectLst/>
                          <a:latin typeface="等线" panose="02010600030101010101" pitchFamily="2" charset="-122"/>
                          <a:ea typeface="宋体" panose="02010600030101010101" pitchFamily="2" charset="-122"/>
                          <a:cs typeface="Times New Roman" panose="02020603050405020304" pitchFamily="18" charset="0"/>
                        </a:rPr>
                        <a:t>备选流</a:t>
                      </a:r>
                      <a:r>
                        <a:rPr lang="en-US" sz="1200" kern="100">
                          <a:effectLst/>
                          <a:latin typeface="等线" panose="02010600030101010101" pitchFamily="2" charset="-122"/>
                          <a:ea typeface="宋体" panose="02010600030101010101" pitchFamily="2" charset="-122"/>
                          <a:cs typeface="Times New Roman" panose="02020603050405020304" pitchFamily="18" charset="0"/>
                        </a:rPr>
                        <a:t>1-2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200" kern="100" dirty="0">
                          <a:effectLst/>
                          <a:latin typeface="等线" panose="02010600030101010101" pitchFamily="2" charset="-122"/>
                          <a:ea typeface="宋体" panose="02010600030101010101" pitchFamily="2" charset="-122"/>
                          <a:cs typeface="Times New Roman" panose="02020603050405020304" pitchFamily="18" charset="0"/>
                        </a:rPr>
                        <a:t>输入含有非法字符</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7794200"/>
                  </a:ext>
                </a:extLst>
              </a:tr>
            </a:tbl>
          </a:graphicData>
        </a:graphic>
      </p:graphicFrame>
      <p:graphicFrame>
        <p:nvGraphicFramePr>
          <p:cNvPr id="10" name="表格 9">
            <a:extLst>
              <a:ext uri="{FF2B5EF4-FFF2-40B4-BE49-F238E27FC236}">
                <a16:creationId xmlns:a16="http://schemas.microsoft.com/office/drawing/2014/main" id="{4F0C3F7A-83E5-45DF-AF15-43B167FDC5A6}"/>
              </a:ext>
            </a:extLst>
          </p:cNvPr>
          <p:cNvGraphicFramePr>
            <a:graphicFrameLocks noGrp="1"/>
          </p:cNvGraphicFramePr>
          <p:nvPr/>
        </p:nvGraphicFramePr>
        <p:xfrm>
          <a:off x="773683" y="5017801"/>
          <a:ext cx="5191687" cy="1006475"/>
        </p:xfrm>
        <a:graphic>
          <a:graphicData uri="http://schemas.openxmlformats.org/drawingml/2006/table">
            <a:tbl>
              <a:tblPr firstRow="1" firstCol="1" bandRow="1"/>
              <a:tblGrid>
                <a:gridCol w="1355182">
                  <a:extLst>
                    <a:ext uri="{9D8B030D-6E8A-4147-A177-3AD203B41FA5}">
                      <a16:colId xmlns:a16="http://schemas.microsoft.com/office/drawing/2014/main" val="2363167729"/>
                    </a:ext>
                  </a:extLst>
                </a:gridCol>
                <a:gridCol w="3836505">
                  <a:extLst>
                    <a:ext uri="{9D8B030D-6E8A-4147-A177-3AD203B41FA5}">
                      <a16:colId xmlns:a16="http://schemas.microsoft.com/office/drawing/2014/main" val="3566799285"/>
                    </a:ext>
                  </a:extLst>
                </a:gridCol>
              </a:tblGrid>
              <a:tr h="326390">
                <a:tc>
                  <a:txBody>
                    <a:bodyPr/>
                    <a:lstStyle/>
                    <a:p>
                      <a:pPr algn="just"/>
                      <a:r>
                        <a:rPr lang="zh-CN" sz="1200" kern="100">
                          <a:effectLst/>
                          <a:latin typeface="等线" panose="02010600030101010101" pitchFamily="2" charset="-122"/>
                          <a:ea typeface="宋体" panose="02010600030101010101" pitchFamily="2" charset="-122"/>
                          <a:cs typeface="Times New Roman" panose="02020603050405020304" pitchFamily="18" charset="0"/>
                        </a:rPr>
                        <a:t>基本流</a:t>
                      </a:r>
                      <a:r>
                        <a:rPr lang="en-US" sz="1200" kern="100">
                          <a:effectLst/>
                          <a:latin typeface="等线" panose="02010600030101010101" pitchFamily="2" charset="-122"/>
                          <a:ea typeface="宋体" panose="02010600030101010101" pitchFamily="2" charset="-122"/>
                          <a:cs typeface="Times New Roman" panose="02020603050405020304" pitchFamily="18" charset="0"/>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2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sz="1200" kern="100" dirty="0">
                          <a:effectLst/>
                          <a:latin typeface="等线" panose="02010600030101010101" pitchFamily="2" charset="-122"/>
                          <a:ea typeface="宋体" panose="02010600030101010101" pitchFamily="2" charset="-122"/>
                          <a:cs typeface="Times New Roman" panose="02020603050405020304" pitchFamily="18" charset="0"/>
                        </a:rPr>
                        <a:t>1</a:t>
                      </a:r>
                      <a:r>
                        <a:rPr lang="zh-CN" sz="1200" kern="100" dirty="0">
                          <a:effectLst/>
                          <a:latin typeface="等线" panose="02010600030101010101" pitchFamily="2" charset="-122"/>
                          <a:ea typeface="宋体" panose="02010600030101010101" pitchFamily="2" charset="-122"/>
                          <a:cs typeface="Times New Roman" panose="02020603050405020304" pitchFamily="18" charset="0"/>
                        </a:rPr>
                        <a:t>）用户点击注册——（</a:t>
                      </a:r>
                      <a:r>
                        <a:rPr lang="en-US" sz="1200" kern="100" dirty="0">
                          <a:effectLst/>
                          <a:latin typeface="等线" panose="02010600030101010101" pitchFamily="2" charset="-122"/>
                          <a:ea typeface="宋体" panose="02010600030101010101" pitchFamily="2" charset="-122"/>
                          <a:cs typeface="Times New Roman" panose="02020603050405020304" pitchFamily="18" charset="0"/>
                        </a:rPr>
                        <a:t>2</a:t>
                      </a:r>
                      <a:r>
                        <a:rPr lang="zh-CN" sz="1200" kern="100" dirty="0">
                          <a:effectLst/>
                          <a:latin typeface="等线" panose="02010600030101010101" pitchFamily="2" charset="-122"/>
                          <a:ea typeface="宋体" panose="02010600030101010101" pitchFamily="2" charset="-122"/>
                          <a:cs typeface="Times New Roman" panose="02020603050405020304" pitchFamily="18" charset="0"/>
                        </a:rPr>
                        <a:t>）输入账户和密码——（</a:t>
                      </a:r>
                      <a:r>
                        <a:rPr lang="en-US" sz="1200" kern="100" dirty="0">
                          <a:effectLst/>
                          <a:latin typeface="等线" panose="02010600030101010101" pitchFamily="2" charset="-122"/>
                          <a:ea typeface="宋体" panose="02010600030101010101" pitchFamily="2" charset="-122"/>
                          <a:cs typeface="Times New Roman" panose="02020603050405020304" pitchFamily="18" charset="0"/>
                        </a:rPr>
                        <a:t>3</a:t>
                      </a:r>
                      <a:r>
                        <a:rPr lang="zh-CN" sz="1200" kern="100" dirty="0">
                          <a:effectLst/>
                          <a:latin typeface="等线" panose="02010600030101010101" pitchFamily="2" charset="-122"/>
                          <a:ea typeface="宋体" panose="02010600030101010101" pitchFamily="2" charset="-122"/>
                          <a:cs typeface="Times New Roman" panose="02020603050405020304" pitchFamily="18" charset="0"/>
                        </a:rPr>
                        <a:t>）注册成功——（</a:t>
                      </a:r>
                      <a:r>
                        <a:rPr lang="en-US" sz="1200" kern="100" dirty="0">
                          <a:effectLst/>
                          <a:latin typeface="等线" panose="02010600030101010101" pitchFamily="2" charset="-122"/>
                          <a:ea typeface="宋体" panose="02010600030101010101" pitchFamily="2" charset="-122"/>
                          <a:cs typeface="Times New Roman" panose="02020603050405020304" pitchFamily="18" charset="0"/>
                        </a:rPr>
                        <a:t>4</a:t>
                      </a:r>
                      <a:r>
                        <a:rPr lang="zh-CN" sz="1200" kern="100" dirty="0">
                          <a:effectLst/>
                          <a:latin typeface="等线" panose="02010600030101010101" pitchFamily="2" charset="-122"/>
                          <a:ea typeface="宋体" panose="02010600030101010101" pitchFamily="2" charset="-122"/>
                          <a:cs typeface="Times New Roman" panose="02020603050405020304" pitchFamily="18" charset="0"/>
                        </a:rPr>
                        <a:t>）跳转到商城页面</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8431083"/>
                  </a:ext>
                </a:extLst>
              </a:tr>
              <a:tr h="326390">
                <a:tc>
                  <a:txBody>
                    <a:bodyPr/>
                    <a:lstStyle/>
                    <a:p>
                      <a:pPr algn="just"/>
                      <a:r>
                        <a:rPr lang="zh-CN" sz="1200" kern="100">
                          <a:effectLst/>
                          <a:latin typeface="等线" panose="02010600030101010101" pitchFamily="2" charset="-122"/>
                          <a:ea typeface="宋体" panose="02010600030101010101" pitchFamily="2" charset="-122"/>
                          <a:cs typeface="Times New Roman" panose="02020603050405020304" pitchFamily="18" charset="0"/>
                        </a:rPr>
                        <a:t>备选流</a:t>
                      </a:r>
                      <a:r>
                        <a:rPr lang="en-US" sz="1200" kern="100">
                          <a:effectLst/>
                          <a:latin typeface="等线" panose="02010600030101010101" pitchFamily="2" charset="-122"/>
                          <a:ea typeface="宋体" panose="02010600030101010101" pitchFamily="2" charset="-122"/>
                          <a:cs typeface="Times New Roman" panose="02020603050405020304" pitchFamily="18" charset="0"/>
                        </a:rPr>
                        <a:t>2-1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200" kern="100" dirty="0">
                          <a:effectLst/>
                          <a:latin typeface="等线" panose="02010600030101010101" pitchFamily="2" charset="-122"/>
                          <a:ea typeface="宋体" panose="02010600030101010101" pitchFamily="2" charset="-122"/>
                          <a:cs typeface="Times New Roman" panose="02020603050405020304" pitchFamily="18" charset="0"/>
                        </a:rPr>
                        <a:t>输入的用户名不存在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9955273"/>
                  </a:ext>
                </a:extLst>
              </a:tr>
              <a:tr h="314325">
                <a:tc>
                  <a:txBody>
                    <a:bodyPr/>
                    <a:lstStyle/>
                    <a:p>
                      <a:pPr algn="just"/>
                      <a:r>
                        <a:rPr lang="zh-CN" sz="1200" kern="100">
                          <a:effectLst/>
                          <a:latin typeface="等线" panose="02010600030101010101" pitchFamily="2" charset="-122"/>
                          <a:ea typeface="宋体" panose="02010600030101010101" pitchFamily="2" charset="-122"/>
                          <a:cs typeface="Times New Roman" panose="02020603050405020304" pitchFamily="18" charset="0"/>
                        </a:rPr>
                        <a:t>备选流</a:t>
                      </a:r>
                      <a:r>
                        <a:rPr lang="en-US" sz="1200" kern="100">
                          <a:effectLst/>
                          <a:latin typeface="等线" panose="02010600030101010101" pitchFamily="2" charset="-122"/>
                          <a:ea typeface="宋体" panose="02010600030101010101" pitchFamily="2" charset="-122"/>
                          <a:cs typeface="Times New Roman" panose="02020603050405020304" pitchFamily="18" charset="0"/>
                        </a:rPr>
                        <a:t>2-2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200" kern="100" dirty="0">
                          <a:effectLst/>
                          <a:latin typeface="等线" panose="02010600030101010101" pitchFamily="2" charset="-122"/>
                          <a:ea typeface="宋体" panose="02010600030101010101" pitchFamily="2" charset="-122"/>
                          <a:cs typeface="Times New Roman" panose="02020603050405020304" pitchFamily="18" charset="0"/>
                        </a:rPr>
                        <a:t>输入的密码错误</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2898834"/>
                  </a:ext>
                </a:extLst>
              </a:tr>
            </a:tbl>
          </a:graphicData>
        </a:graphic>
      </p:graphicFrame>
      <p:graphicFrame>
        <p:nvGraphicFramePr>
          <p:cNvPr id="14" name="表格 13">
            <a:extLst>
              <a:ext uri="{FF2B5EF4-FFF2-40B4-BE49-F238E27FC236}">
                <a16:creationId xmlns:a16="http://schemas.microsoft.com/office/drawing/2014/main" id="{9B279B9E-024A-4FB9-A5AE-5F1A58FD5CE3}"/>
              </a:ext>
            </a:extLst>
          </p:cNvPr>
          <p:cNvGraphicFramePr>
            <a:graphicFrameLocks noGrp="1"/>
          </p:cNvGraphicFramePr>
          <p:nvPr/>
        </p:nvGraphicFramePr>
        <p:xfrm>
          <a:off x="6708138" y="2871901"/>
          <a:ext cx="4917990" cy="1372235"/>
        </p:xfrm>
        <a:graphic>
          <a:graphicData uri="http://schemas.openxmlformats.org/drawingml/2006/table">
            <a:tbl>
              <a:tblPr firstRow="1" firstCol="1" bandRow="1"/>
              <a:tblGrid>
                <a:gridCol w="1173119">
                  <a:extLst>
                    <a:ext uri="{9D8B030D-6E8A-4147-A177-3AD203B41FA5}">
                      <a16:colId xmlns:a16="http://schemas.microsoft.com/office/drawing/2014/main" val="368158558"/>
                    </a:ext>
                  </a:extLst>
                </a:gridCol>
                <a:gridCol w="3744871">
                  <a:extLst>
                    <a:ext uri="{9D8B030D-6E8A-4147-A177-3AD203B41FA5}">
                      <a16:colId xmlns:a16="http://schemas.microsoft.com/office/drawing/2014/main" val="1380299828"/>
                    </a:ext>
                  </a:extLst>
                </a:gridCol>
              </a:tblGrid>
              <a:tr h="326390">
                <a:tc>
                  <a:txBody>
                    <a:bodyPr/>
                    <a:lstStyle/>
                    <a:p>
                      <a:pPr algn="just"/>
                      <a:r>
                        <a:rPr lang="zh-CN" sz="1200" kern="100" dirty="0">
                          <a:effectLst/>
                          <a:latin typeface="等线" panose="02010600030101010101" pitchFamily="2" charset="-122"/>
                          <a:ea typeface="宋体" panose="02010600030101010101" pitchFamily="2" charset="-122"/>
                          <a:cs typeface="Times New Roman" panose="02020603050405020304" pitchFamily="18" charset="0"/>
                        </a:rPr>
                        <a:t>基本流</a:t>
                      </a:r>
                      <a:r>
                        <a:rPr lang="en-US" sz="1200" kern="100" dirty="0">
                          <a:effectLst/>
                          <a:latin typeface="等线" panose="02010600030101010101" pitchFamily="2" charset="-122"/>
                          <a:ea typeface="宋体" panose="02010600030101010101" pitchFamily="2" charset="-122"/>
                          <a:cs typeface="Times New Roman" panose="02020603050405020304" pitchFamily="18" charset="0"/>
                        </a:rPr>
                        <a:t>3</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2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sz="1200" kern="100" dirty="0">
                          <a:effectLst/>
                          <a:latin typeface="等线" panose="02010600030101010101" pitchFamily="2" charset="-122"/>
                          <a:ea typeface="宋体" panose="02010600030101010101" pitchFamily="2" charset="-122"/>
                          <a:cs typeface="Times New Roman" panose="02020603050405020304" pitchFamily="18" charset="0"/>
                        </a:rPr>
                        <a:t>1</a:t>
                      </a:r>
                      <a:r>
                        <a:rPr lang="zh-CN" sz="1200" kern="100" dirty="0">
                          <a:effectLst/>
                          <a:latin typeface="等线" panose="02010600030101010101" pitchFamily="2" charset="-122"/>
                          <a:ea typeface="宋体" panose="02010600030101010101" pitchFamily="2" charset="-122"/>
                          <a:cs typeface="Times New Roman" panose="02020603050405020304" pitchFamily="18" charset="0"/>
                        </a:rPr>
                        <a:t>）用户登陆商城——（</a:t>
                      </a:r>
                      <a:r>
                        <a:rPr lang="en-US" sz="1200" kern="100" dirty="0">
                          <a:effectLst/>
                          <a:latin typeface="等线" panose="02010600030101010101" pitchFamily="2" charset="-122"/>
                          <a:ea typeface="宋体" panose="02010600030101010101" pitchFamily="2" charset="-122"/>
                          <a:cs typeface="Times New Roman" panose="02020603050405020304" pitchFamily="18" charset="0"/>
                        </a:rPr>
                        <a:t>2</a:t>
                      </a:r>
                      <a:r>
                        <a:rPr lang="zh-CN" sz="1200" kern="100" dirty="0">
                          <a:effectLst/>
                          <a:latin typeface="等线" panose="02010600030101010101" pitchFamily="2" charset="-122"/>
                          <a:ea typeface="宋体" panose="02010600030101010101" pitchFamily="2" charset="-122"/>
                          <a:cs typeface="Times New Roman" panose="02020603050405020304" pitchFamily="18" charset="0"/>
                        </a:rPr>
                        <a:t>）点击我的资产——（</a:t>
                      </a:r>
                      <a:r>
                        <a:rPr lang="en-US" sz="1200" kern="100" dirty="0">
                          <a:effectLst/>
                          <a:latin typeface="等线" panose="02010600030101010101" pitchFamily="2" charset="-122"/>
                          <a:ea typeface="宋体" panose="02010600030101010101" pitchFamily="2" charset="-122"/>
                          <a:cs typeface="Times New Roman" panose="02020603050405020304" pitchFamily="18" charset="0"/>
                        </a:rPr>
                        <a:t>3</a:t>
                      </a:r>
                      <a:r>
                        <a:rPr lang="zh-CN" sz="1200" kern="100" dirty="0">
                          <a:effectLst/>
                          <a:latin typeface="等线" panose="02010600030101010101" pitchFamily="2" charset="-122"/>
                          <a:ea typeface="宋体" panose="02010600030101010101" pitchFamily="2" charset="-122"/>
                          <a:cs typeface="Times New Roman" panose="02020603050405020304" pitchFamily="18" charset="0"/>
                        </a:rPr>
                        <a:t>）创建资产——（</a:t>
                      </a:r>
                      <a:r>
                        <a:rPr lang="en-US" sz="1200" kern="100" dirty="0">
                          <a:effectLst/>
                          <a:latin typeface="等线" panose="02010600030101010101" pitchFamily="2" charset="-122"/>
                          <a:ea typeface="宋体" panose="02010600030101010101" pitchFamily="2" charset="-122"/>
                          <a:cs typeface="Times New Roman" panose="02020603050405020304" pitchFamily="18" charset="0"/>
                        </a:rPr>
                        <a:t>4</a:t>
                      </a:r>
                      <a:r>
                        <a:rPr lang="zh-CN" sz="1200" kern="100" dirty="0">
                          <a:effectLst/>
                          <a:latin typeface="等线" panose="02010600030101010101" pitchFamily="2" charset="-122"/>
                          <a:ea typeface="宋体" panose="02010600030101010101" pitchFamily="2" charset="-122"/>
                          <a:cs typeface="Times New Roman" panose="02020603050405020304" pitchFamily="18" charset="0"/>
                        </a:rPr>
                        <a:t>）输入图片</a:t>
                      </a:r>
                      <a:r>
                        <a:rPr lang="en-US" sz="1200" kern="100" dirty="0" err="1">
                          <a:effectLst/>
                          <a:latin typeface="等线" panose="02010600030101010101" pitchFamily="2" charset="-122"/>
                          <a:ea typeface="宋体" panose="02010600030101010101" pitchFamily="2" charset="-122"/>
                          <a:cs typeface="Times New Roman" panose="02020603050405020304" pitchFamily="18" charset="0"/>
                        </a:rPr>
                        <a:t>url</a:t>
                      </a:r>
                      <a:r>
                        <a:rPr lang="zh-CN" sz="12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sz="1200" kern="100" dirty="0">
                          <a:effectLst/>
                          <a:latin typeface="等线" panose="02010600030101010101" pitchFamily="2" charset="-122"/>
                          <a:ea typeface="宋体" panose="02010600030101010101" pitchFamily="2" charset="-122"/>
                          <a:cs typeface="Times New Roman" panose="02020603050405020304" pitchFamily="18" charset="0"/>
                        </a:rPr>
                        <a:t>5</a:t>
                      </a:r>
                      <a:r>
                        <a:rPr lang="zh-CN" sz="1200" kern="100" dirty="0">
                          <a:effectLst/>
                          <a:latin typeface="等线" panose="02010600030101010101" pitchFamily="2" charset="-122"/>
                          <a:ea typeface="宋体" panose="02010600030101010101" pitchFamily="2" charset="-122"/>
                          <a:cs typeface="Times New Roman" panose="02020603050405020304" pitchFamily="18" charset="0"/>
                        </a:rPr>
                        <a:t>）资产创建成功——（</a:t>
                      </a:r>
                      <a:r>
                        <a:rPr lang="en-US" sz="1200" kern="100" dirty="0">
                          <a:effectLst/>
                          <a:latin typeface="等线" panose="02010600030101010101" pitchFamily="2" charset="-122"/>
                          <a:ea typeface="宋体" panose="02010600030101010101" pitchFamily="2" charset="-122"/>
                          <a:cs typeface="Times New Roman" panose="02020603050405020304" pitchFamily="18" charset="0"/>
                        </a:rPr>
                        <a:t>6</a:t>
                      </a:r>
                      <a:r>
                        <a:rPr lang="zh-CN" sz="1200" kern="100" dirty="0">
                          <a:effectLst/>
                          <a:latin typeface="等线" panose="02010600030101010101" pitchFamily="2" charset="-122"/>
                          <a:ea typeface="宋体" panose="02010600030101010101" pitchFamily="2" charset="-122"/>
                          <a:cs typeface="Times New Roman" panose="02020603050405020304" pitchFamily="18" charset="0"/>
                        </a:rPr>
                        <a:t>）点击上架资产——（</a:t>
                      </a:r>
                      <a:r>
                        <a:rPr lang="en-US" sz="1200" kern="100" dirty="0">
                          <a:effectLst/>
                          <a:latin typeface="等线" panose="02010600030101010101" pitchFamily="2" charset="-122"/>
                          <a:ea typeface="宋体" panose="02010600030101010101" pitchFamily="2" charset="-122"/>
                          <a:cs typeface="Times New Roman" panose="02020603050405020304" pitchFamily="18" charset="0"/>
                        </a:rPr>
                        <a:t>7</a:t>
                      </a:r>
                      <a:r>
                        <a:rPr lang="zh-CN" sz="1200" kern="100" dirty="0">
                          <a:effectLst/>
                          <a:latin typeface="等线" panose="02010600030101010101" pitchFamily="2" charset="-122"/>
                          <a:ea typeface="宋体" panose="02010600030101010101" pitchFamily="2" charset="-122"/>
                          <a:cs typeface="Times New Roman" panose="02020603050405020304" pitchFamily="18" charset="0"/>
                        </a:rPr>
                        <a:t>）输入价格——</a:t>
                      </a:r>
                      <a:r>
                        <a:rPr lang="en-US" sz="1200" kern="100" dirty="0">
                          <a:effectLst/>
                          <a:latin typeface="等线" panose="02010600030101010101" pitchFamily="2" charset="-122"/>
                          <a:ea typeface="宋体" panose="02010600030101010101" pitchFamily="2" charset="-122"/>
                          <a:cs typeface="Times New Roman" panose="02020603050405020304" pitchFamily="18" charset="0"/>
                        </a:rPr>
                        <a:t>(8)</a:t>
                      </a:r>
                      <a:r>
                        <a:rPr lang="zh-CN" sz="1200" kern="100" dirty="0">
                          <a:effectLst/>
                          <a:latin typeface="等线" panose="02010600030101010101" pitchFamily="2" charset="-122"/>
                          <a:ea typeface="宋体" panose="02010600030101010101" pitchFamily="2" charset="-122"/>
                          <a:cs typeface="Times New Roman" panose="02020603050405020304" pitchFamily="18" charset="0"/>
                        </a:rPr>
                        <a:t>上架成功</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9509385"/>
                  </a:ext>
                </a:extLst>
              </a:tr>
              <a:tr h="326390">
                <a:tc>
                  <a:txBody>
                    <a:bodyPr/>
                    <a:lstStyle/>
                    <a:p>
                      <a:pPr algn="just"/>
                      <a:r>
                        <a:rPr lang="zh-CN" sz="1200" kern="100">
                          <a:effectLst/>
                          <a:latin typeface="等线" panose="02010600030101010101" pitchFamily="2" charset="-122"/>
                          <a:ea typeface="宋体" panose="02010600030101010101" pitchFamily="2" charset="-122"/>
                          <a:cs typeface="Times New Roman" panose="02020603050405020304" pitchFamily="18" charset="0"/>
                        </a:rPr>
                        <a:t>备选流</a:t>
                      </a:r>
                      <a:r>
                        <a:rPr lang="en-US" sz="1200" kern="100">
                          <a:effectLst/>
                          <a:latin typeface="等线" panose="02010600030101010101" pitchFamily="2" charset="-122"/>
                          <a:ea typeface="宋体" panose="02010600030101010101" pitchFamily="2" charset="-122"/>
                          <a:cs typeface="Times New Roman" panose="02020603050405020304" pitchFamily="18" charset="0"/>
                        </a:rPr>
                        <a:t>3-1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200" kern="100" dirty="0">
                          <a:effectLst/>
                          <a:latin typeface="等线" panose="02010600030101010101" pitchFamily="2" charset="-122"/>
                          <a:ea typeface="宋体" panose="02010600030101010101" pitchFamily="2" charset="-122"/>
                          <a:cs typeface="Times New Roman" panose="02020603050405020304" pitchFamily="18" charset="0"/>
                        </a:rPr>
                        <a:t>上传的图片</a:t>
                      </a:r>
                      <a:r>
                        <a:rPr lang="en-US" sz="1200" kern="100" dirty="0" err="1">
                          <a:effectLst/>
                          <a:latin typeface="等线" panose="02010600030101010101" pitchFamily="2" charset="-122"/>
                          <a:ea typeface="宋体" panose="02010600030101010101" pitchFamily="2" charset="-122"/>
                          <a:cs typeface="Times New Roman" panose="02020603050405020304" pitchFamily="18" charset="0"/>
                        </a:rPr>
                        <a:t>url</a:t>
                      </a:r>
                      <a:r>
                        <a:rPr lang="zh-CN" sz="1200" kern="100" dirty="0">
                          <a:effectLst/>
                          <a:latin typeface="等线" panose="02010600030101010101" pitchFamily="2" charset="-122"/>
                          <a:ea typeface="宋体" panose="02010600030101010101" pitchFamily="2" charset="-122"/>
                          <a:cs typeface="Times New Roman" panose="02020603050405020304" pitchFamily="18" charset="0"/>
                        </a:rPr>
                        <a:t>无法解析</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274652"/>
                  </a:ext>
                </a:extLst>
              </a:tr>
              <a:tr h="314325">
                <a:tc>
                  <a:txBody>
                    <a:bodyPr/>
                    <a:lstStyle/>
                    <a:p>
                      <a:pPr algn="just"/>
                      <a:r>
                        <a:rPr lang="zh-CN" sz="1200" kern="100" dirty="0">
                          <a:effectLst/>
                          <a:latin typeface="等线" panose="02010600030101010101" pitchFamily="2" charset="-122"/>
                          <a:ea typeface="宋体" panose="02010600030101010101" pitchFamily="2" charset="-122"/>
                          <a:cs typeface="Times New Roman" panose="02020603050405020304" pitchFamily="18" charset="0"/>
                        </a:rPr>
                        <a:t>备选流</a:t>
                      </a:r>
                      <a:r>
                        <a:rPr lang="en-US" sz="1200" kern="100" dirty="0">
                          <a:effectLst/>
                          <a:latin typeface="等线" panose="02010600030101010101" pitchFamily="2" charset="-122"/>
                          <a:ea typeface="宋体" panose="02010600030101010101" pitchFamily="2" charset="-122"/>
                          <a:cs typeface="Times New Roman" panose="02020603050405020304" pitchFamily="18" charset="0"/>
                        </a:rPr>
                        <a:t>3-2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200" kern="100" dirty="0">
                          <a:effectLst/>
                          <a:latin typeface="等线" panose="02010600030101010101" pitchFamily="2" charset="-122"/>
                          <a:ea typeface="宋体" panose="02010600030101010101" pitchFamily="2" charset="-122"/>
                          <a:cs typeface="Times New Roman" panose="02020603050405020304" pitchFamily="18" charset="0"/>
                        </a:rPr>
                        <a:t>用户点击上架将已经拥有的资产上架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563752"/>
                  </a:ext>
                </a:extLst>
              </a:tr>
            </a:tbl>
          </a:graphicData>
        </a:graphic>
      </p:graphicFrame>
      <p:graphicFrame>
        <p:nvGraphicFramePr>
          <p:cNvPr id="16" name="表格 15">
            <a:extLst>
              <a:ext uri="{FF2B5EF4-FFF2-40B4-BE49-F238E27FC236}">
                <a16:creationId xmlns:a16="http://schemas.microsoft.com/office/drawing/2014/main" id="{CE9BB639-0FBB-4238-93E0-77FF4CCCFF15}"/>
              </a:ext>
            </a:extLst>
          </p:cNvPr>
          <p:cNvGraphicFramePr>
            <a:graphicFrameLocks noGrp="1"/>
          </p:cNvGraphicFramePr>
          <p:nvPr/>
        </p:nvGraphicFramePr>
        <p:xfrm>
          <a:off x="6708138" y="5017801"/>
          <a:ext cx="4902670" cy="1189355"/>
        </p:xfrm>
        <a:graphic>
          <a:graphicData uri="http://schemas.openxmlformats.org/drawingml/2006/table">
            <a:tbl>
              <a:tblPr firstRow="1" firstCol="1" bandRow="1"/>
              <a:tblGrid>
                <a:gridCol w="1272276">
                  <a:extLst>
                    <a:ext uri="{9D8B030D-6E8A-4147-A177-3AD203B41FA5}">
                      <a16:colId xmlns:a16="http://schemas.microsoft.com/office/drawing/2014/main" val="3415223519"/>
                    </a:ext>
                  </a:extLst>
                </a:gridCol>
                <a:gridCol w="3630394">
                  <a:extLst>
                    <a:ext uri="{9D8B030D-6E8A-4147-A177-3AD203B41FA5}">
                      <a16:colId xmlns:a16="http://schemas.microsoft.com/office/drawing/2014/main" val="254613214"/>
                    </a:ext>
                  </a:extLst>
                </a:gridCol>
              </a:tblGrid>
              <a:tr h="326390">
                <a:tc>
                  <a:txBody>
                    <a:bodyPr/>
                    <a:lstStyle/>
                    <a:p>
                      <a:pPr algn="just"/>
                      <a:r>
                        <a:rPr lang="zh-CN" sz="1200" kern="100">
                          <a:effectLst/>
                          <a:latin typeface="等线" panose="02010600030101010101" pitchFamily="2" charset="-122"/>
                          <a:ea typeface="宋体" panose="02010600030101010101" pitchFamily="2" charset="-122"/>
                          <a:cs typeface="Times New Roman" panose="02020603050405020304" pitchFamily="18" charset="0"/>
                        </a:rPr>
                        <a:t>基本流</a:t>
                      </a:r>
                      <a:r>
                        <a:rPr lang="en-US" sz="1200" kern="100">
                          <a:effectLst/>
                          <a:latin typeface="等线" panose="02010600030101010101" pitchFamily="2" charset="-122"/>
                          <a:ea typeface="宋体" panose="02010600030101010101" pitchFamily="2" charset="-122"/>
                          <a:cs typeface="Times New Roman" panose="02020603050405020304" pitchFamily="18" charset="0"/>
                        </a:rPr>
                        <a:t>4-1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200" kern="100">
                          <a:effectLst/>
                          <a:latin typeface="等线" panose="02010600030101010101" pitchFamily="2" charset="-122"/>
                          <a:ea typeface="宋体" panose="02010600030101010101" pitchFamily="2" charset="-122"/>
                          <a:cs typeface="Times New Roman" panose="02020603050405020304" pitchFamily="18" charset="0"/>
                        </a:rPr>
                        <a:t>（</a:t>
                      </a:r>
                      <a:r>
                        <a:rPr lang="en-US" sz="1200" kern="100">
                          <a:effectLst/>
                          <a:latin typeface="等线" panose="02010600030101010101" pitchFamily="2" charset="-122"/>
                          <a:ea typeface="宋体" panose="02010600030101010101" pitchFamily="2" charset="-122"/>
                          <a:cs typeface="Times New Roman" panose="02020603050405020304" pitchFamily="18" charset="0"/>
                        </a:rPr>
                        <a:t>1</a:t>
                      </a:r>
                      <a:r>
                        <a:rPr lang="zh-CN" sz="1200" kern="100">
                          <a:effectLst/>
                          <a:latin typeface="等线" panose="02010600030101010101" pitchFamily="2" charset="-122"/>
                          <a:ea typeface="宋体" panose="02010600030101010101" pitchFamily="2" charset="-122"/>
                          <a:cs typeface="Times New Roman" panose="02020603050405020304" pitchFamily="18" charset="0"/>
                        </a:rPr>
                        <a:t>）用户登陆商城——（</a:t>
                      </a:r>
                      <a:r>
                        <a:rPr lang="en-US" sz="1200" kern="100">
                          <a:effectLst/>
                          <a:latin typeface="等线" panose="02010600030101010101" pitchFamily="2" charset="-122"/>
                          <a:ea typeface="宋体" panose="02010600030101010101" pitchFamily="2" charset="-122"/>
                          <a:cs typeface="Times New Roman" panose="02020603050405020304" pitchFamily="18" charset="0"/>
                        </a:rPr>
                        <a:t>2</a:t>
                      </a:r>
                      <a:r>
                        <a:rPr lang="zh-CN" sz="1200" kern="100">
                          <a:effectLst/>
                          <a:latin typeface="等线" panose="02010600030101010101" pitchFamily="2" charset="-122"/>
                          <a:ea typeface="宋体" panose="02010600030101010101" pitchFamily="2" charset="-122"/>
                          <a:cs typeface="Times New Roman" panose="02020603050405020304" pitchFamily="18" charset="0"/>
                        </a:rPr>
                        <a:t>）选择商品列表中的商品——（</a:t>
                      </a:r>
                      <a:r>
                        <a:rPr lang="en-US" sz="1200" kern="100">
                          <a:effectLst/>
                          <a:latin typeface="等线" panose="02010600030101010101" pitchFamily="2" charset="-122"/>
                          <a:ea typeface="宋体" panose="02010600030101010101" pitchFamily="2" charset="-122"/>
                          <a:cs typeface="Times New Roman" panose="02020603050405020304" pitchFamily="18" charset="0"/>
                        </a:rPr>
                        <a:t>3</a:t>
                      </a:r>
                      <a:r>
                        <a:rPr lang="zh-CN" sz="1200" kern="100">
                          <a:effectLst/>
                          <a:latin typeface="等线" panose="02010600030101010101" pitchFamily="2" charset="-122"/>
                          <a:ea typeface="宋体" panose="02010600030101010101" pitchFamily="2" charset="-122"/>
                          <a:cs typeface="Times New Roman" panose="02020603050405020304" pitchFamily="18" charset="0"/>
                        </a:rPr>
                        <a:t>）点击购买——（</a:t>
                      </a:r>
                      <a:r>
                        <a:rPr lang="en-US" sz="1200" kern="100">
                          <a:effectLst/>
                          <a:latin typeface="等线" panose="02010600030101010101" pitchFamily="2" charset="-122"/>
                          <a:ea typeface="宋体" panose="02010600030101010101" pitchFamily="2" charset="-122"/>
                          <a:cs typeface="Times New Roman" panose="02020603050405020304" pitchFamily="18" charset="0"/>
                        </a:rPr>
                        <a:t>4</a:t>
                      </a:r>
                      <a:r>
                        <a:rPr lang="zh-CN" sz="1200" kern="100">
                          <a:effectLst/>
                          <a:latin typeface="等线" panose="02010600030101010101" pitchFamily="2" charset="-122"/>
                          <a:ea typeface="宋体" panose="02010600030101010101" pitchFamily="2" charset="-122"/>
                          <a:cs typeface="Times New Roman" panose="02020603050405020304" pitchFamily="18" charset="0"/>
                        </a:rPr>
                        <a:t>）确认购买——（</a:t>
                      </a:r>
                      <a:r>
                        <a:rPr lang="en-US" sz="1200" kern="100">
                          <a:effectLst/>
                          <a:latin typeface="等线" panose="02010600030101010101" pitchFamily="2" charset="-122"/>
                          <a:ea typeface="宋体" panose="02010600030101010101" pitchFamily="2" charset="-122"/>
                          <a:cs typeface="Times New Roman" panose="02020603050405020304" pitchFamily="18" charset="0"/>
                        </a:rPr>
                        <a:t>5</a:t>
                      </a:r>
                      <a:r>
                        <a:rPr lang="zh-CN" sz="1200" kern="100">
                          <a:effectLst/>
                          <a:latin typeface="等线" panose="02010600030101010101" pitchFamily="2" charset="-122"/>
                          <a:ea typeface="宋体" panose="02010600030101010101" pitchFamily="2" charset="-122"/>
                          <a:cs typeface="Times New Roman" panose="02020603050405020304" pitchFamily="18" charset="0"/>
                        </a:rPr>
                        <a:t>）购买成功</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0868279"/>
                  </a:ext>
                </a:extLst>
              </a:tr>
              <a:tr h="326390">
                <a:tc>
                  <a:txBody>
                    <a:bodyPr/>
                    <a:lstStyle/>
                    <a:p>
                      <a:pPr algn="just"/>
                      <a:r>
                        <a:rPr lang="zh-CN" sz="1200" kern="100">
                          <a:effectLst/>
                          <a:latin typeface="等线" panose="02010600030101010101" pitchFamily="2" charset="-122"/>
                          <a:ea typeface="宋体" panose="02010600030101010101" pitchFamily="2" charset="-122"/>
                          <a:cs typeface="Times New Roman" panose="02020603050405020304" pitchFamily="18" charset="0"/>
                        </a:rPr>
                        <a:t>备选流</a:t>
                      </a:r>
                      <a:r>
                        <a:rPr lang="en-US" sz="1200" kern="100">
                          <a:effectLst/>
                          <a:latin typeface="等线" panose="02010600030101010101" pitchFamily="2" charset="-122"/>
                          <a:ea typeface="宋体" panose="02010600030101010101" pitchFamily="2" charset="-122"/>
                          <a:cs typeface="Times New Roman" panose="02020603050405020304" pitchFamily="18" charset="0"/>
                        </a:rPr>
                        <a:t>4-1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200" kern="100">
                          <a:effectLst/>
                          <a:latin typeface="等线" panose="02010600030101010101" pitchFamily="2" charset="-122"/>
                          <a:ea typeface="宋体" panose="02010600030101010101" pitchFamily="2" charset="-122"/>
                          <a:cs typeface="Times New Roman" panose="02020603050405020304" pitchFamily="18" charset="0"/>
                        </a:rPr>
                        <a:t>用户账户余额不足</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2645920"/>
                  </a:ext>
                </a:extLst>
              </a:tr>
              <a:tr h="314325">
                <a:tc>
                  <a:txBody>
                    <a:bodyPr/>
                    <a:lstStyle/>
                    <a:p>
                      <a:pPr algn="just"/>
                      <a:r>
                        <a:rPr lang="zh-CN" sz="1200" kern="100">
                          <a:effectLst/>
                          <a:latin typeface="等线" panose="02010600030101010101" pitchFamily="2" charset="-122"/>
                          <a:ea typeface="宋体" panose="02010600030101010101" pitchFamily="2" charset="-122"/>
                          <a:cs typeface="Times New Roman" panose="02020603050405020304" pitchFamily="18" charset="0"/>
                        </a:rPr>
                        <a:t>备选流</a:t>
                      </a:r>
                      <a:r>
                        <a:rPr lang="en-US" sz="1200" kern="100">
                          <a:effectLst/>
                          <a:latin typeface="等线" panose="02010600030101010101" pitchFamily="2" charset="-122"/>
                          <a:ea typeface="宋体" panose="02010600030101010101" pitchFamily="2" charset="-122"/>
                          <a:cs typeface="Times New Roman" panose="02020603050405020304" pitchFamily="18" charset="0"/>
                        </a:rPr>
                        <a:t>4-2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200" kern="100" dirty="0">
                          <a:effectLst/>
                          <a:latin typeface="等线" panose="02010600030101010101" pitchFamily="2" charset="-122"/>
                          <a:ea typeface="宋体" panose="02010600030101010101" pitchFamily="2" charset="-122"/>
                          <a:cs typeface="Times New Roman" panose="02020603050405020304" pitchFamily="18" charset="0"/>
                        </a:rPr>
                        <a:t>商品已被别的用户购买</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9754788"/>
                  </a:ext>
                </a:extLst>
              </a:tr>
            </a:tbl>
          </a:graphicData>
        </a:graphic>
      </p:graphicFrame>
      <p:sp>
        <p:nvSpPr>
          <p:cNvPr id="18" name="内容占位符 10">
            <a:extLst>
              <a:ext uri="{FF2B5EF4-FFF2-40B4-BE49-F238E27FC236}">
                <a16:creationId xmlns:a16="http://schemas.microsoft.com/office/drawing/2014/main" id="{955A4B17-57BD-4B41-A8D9-19F106E83231}"/>
              </a:ext>
            </a:extLst>
          </p:cNvPr>
          <p:cNvSpPr>
            <a:spLocks noGrp="1"/>
          </p:cNvSpPr>
          <p:nvPr>
            <p:ph idx="1"/>
          </p:nvPr>
        </p:nvSpPr>
        <p:spPr>
          <a:xfrm>
            <a:off x="773682" y="1756384"/>
            <a:ext cx="3021544" cy="414001"/>
          </a:xfrm>
        </p:spPr>
        <p:txBody>
          <a:bodyPr anchor="t">
            <a:normAutofit/>
          </a:bodyPr>
          <a:lstStyle/>
          <a:p>
            <a:r>
              <a:rPr lang="zh-CN" altLang="en-US" sz="2000" b="1" dirty="0"/>
              <a:t>事件流设计</a:t>
            </a:r>
            <a:endParaRPr lang="en-US" altLang="zh-CN" sz="2000" b="1" dirty="0"/>
          </a:p>
        </p:txBody>
      </p:sp>
      <p:sp>
        <p:nvSpPr>
          <p:cNvPr id="19" name="内容占位符 10">
            <a:extLst>
              <a:ext uri="{FF2B5EF4-FFF2-40B4-BE49-F238E27FC236}">
                <a16:creationId xmlns:a16="http://schemas.microsoft.com/office/drawing/2014/main" id="{20F49510-2245-4539-820F-19FAC4BF83CF}"/>
              </a:ext>
            </a:extLst>
          </p:cNvPr>
          <p:cNvSpPr txBox="1">
            <a:spLocks/>
          </p:cNvSpPr>
          <p:nvPr/>
        </p:nvSpPr>
        <p:spPr>
          <a:xfrm>
            <a:off x="773682" y="2439345"/>
            <a:ext cx="3021544" cy="414001"/>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dirty="0"/>
              <a:t>用户注册</a:t>
            </a:r>
            <a:endParaRPr lang="en-US" altLang="zh-CN" dirty="0"/>
          </a:p>
        </p:txBody>
      </p:sp>
      <p:sp>
        <p:nvSpPr>
          <p:cNvPr id="20" name="内容占位符 10">
            <a:extLst>
              <a:ext uri="{FF2B5EF4-FFF2-40B4-BE49-F238E27FC236}">
                <a16:creationId xmlns:a16="http://schemas.microsoft.com/office/drawing/2014/main" id="{0F4EE22A-DC69-47CC-B23A-6C55F16A55B0}"/>
              </a:ext>
            </a:extLst>
          </p:cNvPr>
          <p:cNvSpPr txBox="1">
            <a:spLocks/>
          </p:cNvSpPr>
          <p:nvPr/>
        </p:nvSpPr>
        <p:spPr>
          <a:xfrm>
            <a:off x="773682" y="4480613"/>
            <a:ext cx="3021544" cy="414001"/>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dirty="0"/>
              <a:t>用户登录</a:t>
            </a:r>
            <a:endParaRPr lang="en-US" altLang="zh-CN" dirty="0"/>
          </a:p>
        </p:txBody>
      </p:sp>
      <p:sp>
        <p:nvSpPr>
          <p:cNvPr id="21" name="内容占位符 10">
            <a:extLst>
              <a:ext uri="{FF2B5EF4-FFF2-40B4-BE49-F238E27FC236}">
                <a16:creationId xmlns:a16="http://schemas.microsoft.com/office/drawing/2014/main" id="{B5F169B9-8FC2-4A75-A205-4C7618F96D47}"/>
              </a:ext>
            </a:extLst>
          </p:cNvPr>
          <p:cNvSpPr txBox="1">
            <a:spLocks/>
          </p:cNvSpPr>
          <p:nvPr/>
        </p:nvSpPr>
        <p:spPr>
          <a:xfrm>
            <a:off x="6708138" y="2353781"/>
            <a:ext cx="3021544" cy="414001"/>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dirty="0"/>
              <a:t>上架资产</a:t>
            </a:r>
            <a:endParaRPr lang="en-US" altLang="zh-CN" dirty="0"/>
          </a:p>
        </p:txBody>
      </p:sp>
      <p:sp>
        <p:nvSpPr>
          <p:cNvPr id="22" name="内容占位符 10">
            <a:extLst>
              <a:ext uri="{FF2B5EF4-FFF2-40B4-BE49-F238E27FC236}">
                <a16:creationId xmlns:a16="http://schemas.microsoft.com/office/drawing/2014/main" id="{E3D57BB3-BB5B-46DA-AE15-80970B7D154B}"/>
              </a:ext>
            </a:extLst>
          </p:cNvPr>
          <p:cNvSpPr txBox="1">
            <a:spLocks/>
          </p:cNvSpPr>
          <p:nvPr/>
        </p:nvSpPr>
        <p:spPr>
          <a:xfrm>
            <a:off x="6665466" y="4495421"/>
            <a:ext cx="3021544" cy="414001"/>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dirty="0"/>
              <a:t>购买资产</a:t>
            </a:r>
            <a:endParaRPr lang="en-US" altLang="zh-CN" dirty="0"/>
          </a:p>
        </p:txBody>
      </p:sp>
    </p:spTree>
    <p:extLst>
      <p:ext uri="{BB962C8B-B14F-4D97-AF65-F5344CB8AC3E}">
        <p14:creationId xmlns:p14="http://schemas.microsoft.com/office/powerpoint/2010/main" val="13140348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022B22-75D5-4CCB-9A75-DD7AEA3B7066}"/>
              </a:ext>
            </a:extLst>
          </p:cNvPr>
          <p:cNvSpPr>
            <a:spLocks noGrp="1"/>
          </p:cNvSpPr>
          <p:nvPr>
            <p:ph type="title"/>
          </p:nvPr>
        </p:nvSpPr>
        <p:spPr>
          <a:xfrm>
            <a:off x="581192" y="702156"/>
            <a:ext cx="11029616" cy="785268"/>
          </a:xfrm>
        </p:spPr>
        <p:txBody>
          <a:bodyPr/>
          <a:lstStyle/>
          <a:p>
            <a:r>
              <a:rPr lang="zh-CN" altLang="en-US" dirty="0"/>
              <a:t>测试用例设计：使用场景法</a:t>
            </a:r>
          </a:p>
        </p:txBody>
      </p:sp>
      <p:sp>
        <p:nvSpPr>
          <p:cNvPr id="4" name="日期占位符 3">
            <a:extLst>
              <a:ext uri="{FF2B5EF4-FFF2-40B4-BE49-F238E27FC236}">
                <a16:creationId xmlns:a16="http://schemas.microsoft.com/office/drawing/2014/main" id="{156AE368-76AA-4B4D-AD0A-ECF1D9E95B74}"/>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
        <p:nvSpPr>
          <p:cNvPr id="18" name="内容占位符 10">
            <a:extLst>
              <a:ext uri="{FF2B5EF4-FFF2-40B4-BE49-F238E27FC236}">
                <a16:creationId xmlns:a16="http://schemas.microsoft.com/office/drawing/2014/main" id="{955A4B17-57BD-4B41-A8D9-19F106E83231}"/>
              </a:ext>
            </a:extLst>
          </p:cNvPr>
          <p:cNvSpPr>
            <a:spLocks noGrp="1"/>
          </p:cNvSpPr>
          <p:nvPr>
            <p:ph idx="1"/>
          </p:nvPr>
        </p:nvSpPr>
        <p:spPr>
          <a:xfrm>
            <a:off x="581192" y="1826015"/>
            <a:ext cx="3021544" cy="414001"/>
          </a:xfrm>
        </p:spPr>
        <p:txBody>
          <a:bodyPr anchor="t">
            <a:normAutofit/>
          </a:bodyPr>
          <a:lstStyle/>
          <a:p>
            <a:r>
              <a:rPr lang="zh-CN" altLang="en-US" sz="2000" b="1" dirty="0"/>
              <a:t>场景和用例设计</a:t>
            </a:r>
            <a:endParaRPr lang="en-US" altLang="zh-CN" sz="2000" b="1" dirty="0"/>
          </a:p>
        </p:txBody>
      </p:sp>
      <p:graphicFrame>
        <p:nvGraphicFramePr>
          <p:cNvPr id="17" name="内容占位符 5">
            <a:extLst>
              <a:ext uri="{FF2B5EF4-FFF2-40B4-BE49-F238E27FC236}">
                <a16:creationId xmlns:a16="http://schemas.microsoft.com/office/drawing/2014/main" id="{DCE36953-4487-4D99-B0AD-3E0C73762F9C}"/>
              </a:ext>
            </a:extLst>
          </p:cNvPr>
          <p:cNvGraphicFramePr>
            <a:graphicFrameLocks/>
          </p:cNvGraphicFramePr>
          <p:nvPr/>
        </p:nvGraphicFramePr>
        <p:xfrm>
          <a:off x="434888" y="2578608"/>
          <a:ext cx="5267960" cy="3017520"/>
        </p:xfrm>
        <a:graphic>
          <a:graphicData uri="http://schemas.openxmlformats.org/drawingml/2006/table">
            <a:tbl>
              <a:tblPr firstRow="1" firstCol="1" bandRow="1">
                <a:tableStyleId>{5C22544A-7EE6-4342-B048-85BDC9FD1C3A}</a:tableStyleId>
              </a:tblPr>
              <a:tblGrid>
                <a:gridCol w="1755775">
                  <a:extLst>
                    <a:ext uri="{9D8B030D-6E8A-4147-A177-3AD203B41FA5}">
                      <a16:colId xmlns:a16="http://schemas.microsoft.com/office/drawing/2014/main" val="3552954921"/>
                    </a:ext>
                  </a:extLst>
                </a:gridCol>
                <a:gridCol w="1755775">
                  <a:extLst>
                    <a:ext uri="{9D8B030D-6E8A-4147-A177-3AD203B41FA5}">
                      <a16:colId xmlns:a16="http://schemas.microsoft.com/office/drawing/2014/main" val="534798073"/>
                    </a:ext>
                  </a:extLst>
                </a:gridCol>
                <a:gridCol w="1756410">
                  <a:extLst>
                    <a:ext uri="{9D8B030D-6E8A-4147-A177-3AD203B41FA5}">
                      <a16:colId xmlns:a16="http://schemas.microsoft.com/office/drawing/2014/main" val="386264555"/>
                    </a:ext>
                  </a:extLst>
                </a:gridCol>
              </a:tblGrid>
              <a:tr h="201168">
                <a:tc>
                  <a:txBody>
                    <a:bodyPr/>
                    <a:lstStyle/>
                    <a:p>
                      <a:pPr algn="just"/>
                      <a:r>
                        <a:rPr lang="zh-CN" sz="1200" kern="100">
                          <a:solidFill>
                            <a:schemeClr val="tx1"/>
                          </a:solidFill>
                          <a:effectLst/>
                        </a:rPr>
                        <a:t>场景</a:t>
                      </a:r>
                      <a:r>
                        <a:rPr lang="en-GB" sz="1200" kern="100">
                          <a:solidFill>
                            <a:schemeClr val="tx1"/>
                          </a:solidFill>
                          <a:effectLst/>
                        </a:rPr>
                        <a:t>1-</a:t>
                      </a:r>
                      <a:r>
                        <a:rPr lang="zh-CN" sz="1200" kern="100">
                          <a:solidFill>
                            <a:schemeClr val="tx1"/>
                          </a:solidFill>
                          <a:effectLst/>
                        </a:rPr>
                        <a:t>注册并登录</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r>
                        <a:rPr lang="zh-CN" sz="1200" b="0" kern="100" dirty="0">
                          <a:solidFill>
                            <a:schemeClr val="tx1"/>
                          </a:solidFill>
                          <a:effectLst/>
                        </a:rPr>
                        <a:t>基本流</a:t>
                      </a:r>
                      <a:r>
                        <a:rPr lang="en-GB" sz="1200" b="0" kern="100" dirty="0">
                          <a:solidFill>
                            <a:schemeClr val="tx1"/>
                          </a:solidFill>
                          <a:effectLst/>
                        </a:rPr>
                        <a:t>1</a:t>
                      </a:r>
                      <a:endParaRPr lang="zh-CN" sz="105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E7F1FA"/>
                    </a:solidFill>
                  </a:tcPr>
                </a:tc>
                <a:tc>
                  <a:txBody>
                    <a:bodyPr/>
                    <a:lstStyle/>
                    <a:p>
                      <a:pPr algn="ctr"/>
                      <a:r>
                        <a:rPr lang="en-GB" sz="1200" kern="100" dirty="0">
                          <a:solidFill>
                            <a:schemeClr val="tx1"/>
                          </a:solidFill>
                          <a:effectLst/>
                        </a:rPr>
                        <a:t> </a:t>
                      </a:r>
                      <a:endParaRPr lang="zh-CN" sz="105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E7F1FA"/>
                    </a:solidFill>
                  </a:tcPr>
                </a:tc>
                <a:extLst>
                  <a:ext uri="{0D108BD9-81ED-4DB2-BD59-A6C34878D82A}">
                    <a16:rowId xmlns:a16="http://schemas.microsoft.com/office/drawing/2014/main" val="2763478583"/>
                  </a:ext>
                </a:extLst>
              </a:tr>
              <a:tr h="402336">
                <a:tc>
                  <a:txBody>
                    <a:bodyPr/>
                    <a:lstStyle/>
                    <a:p>
                      <a:pPr algn="just"/>
                      <a:r>
                        <a:rPr lang="zh-CN" sz="1200" kern="100">
                          <a:solidFill>
                            <a:schemeClr val="tx1"/>
                          </a:solidFill>
                          <a:effectLst/>
                        </a:rPr>
                        <a:t>场景</a:t>
                      </a:r>
                      <a:r>
                        <a:rPr lang="en-GB" sz="1200" kern="100">
                          <a:solidFill>
                            <a:schemeClr val="tx1"/>
                          </a:solidFill>
                          <a:effectLst/>
                        </a:rPr>
                        <a:t>2-</a:t>
                      </a:r>
                      <a:r>
                        <a:rPr lang="zh-CN" sz="1200" kern="100">
                          <a:solidFill>
                            <a:schemeClr val="tx1"/>
                          </a:solidFill>
                          <a:effectLst/>
                        </a:rPr>
                        <a:t>注册的账户名重复</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r>
                        <a:rPr lang="zh-CN" sz="1200" kern="100" dirty="0">
                          <a:solidFill>
                            <a:schemeClr val="tx1"/>
                          </a:solidFill>
                          <a:effectLst/>
                        </a:rPr>
                        <a:t>基本流</a:t>
                      </a:r>
                      <a:r>
                        <a:rPr lang="en-GB" sz="1200" kern="100" dirty="0">
                          <a:solidFill>
                            <a:schemeClr val="tx1"/>
                          </a:solidFill>
                          <a:effectLst/>
                        </a:rPr>
                        <a:t>1</a:t>
                      </a:r>
                      <a:endParaRPr lang="zh-CN" sz="105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solidFill>
                            <a:schemeClr val="tx1"/>
                          </a:solidFill>
                          <a:effectLst/>
                        </a:rPr>
                        <a:t>备选流</a:t>
                      </a:r>
                      <a:r>
                        <a:rPr lang="en-GB" sz="1200" kern="100" dirty="0">
                          <a:solidFill>
                            <a:schemeClr val="tx1"/>
                          </a:solidFill>
                          <a:effectLst/>
                        </a:rPr>
                        <a:t>1-1</a:t>
                      </a:r>
                      <a:endParaRPr lang="zh-CN" sz="105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47355904"/>
                  </a:ext>
                </a:extLst>
              </a:tr>
              <a:tr h="402336">
                <a:tc>
                  <a:txBody>
                    <a:bodyPr/>
                    <a:lstStyle/>
                    <a:p>
                      <a:pPr algn="just"/>
                      <a:r>
                        <a:rPr lang="zh-CN" sz="1200" kern="100">
                          <a:solidFill>
                            <a:schemeClr val="tx1"/>
                          </a:solidFill>
                          <a:effectLst/>
                        </a:rPr>
                        <a:t>场景</a:t>
                      </a:r>
                      <a:r>
                        <a:rPr lang="en-GB" sz="1200" kern="100">
                          <a:solidFill>
                            <a:schemeClr val="tx1"/>
                          </a:solidFill>
                          <a:effectLst/>
                        </a:rPr>
                        <a:t>3-</a:t>
                      </a:r>
                      <a:r>
                        <a:rPr lang="zh-CN" sz="1200" kern="100">
                          <a:solidFill>
                            <a:schemeClr val="tx1"/>
                          </a:solidFill>
                          <a:effectLst/>
                        </a:rPr>
                        <a:t>输入含有非法字符</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r>
                        <a:rPr lang="zh-CN" sz="1200" kern="100" dirty="0">
                          <a:solidFill>
                            <a:schemeClr val="tx1"/>
                          </a:solidFill>
                          <a:effectLst/>
                        </a:rPr>
                        <a:t>基本流</a:t>
                      </a:r>
                      <a:r>
                        <a:rPr lang="en-GB" sz="1200" kern="100" dirty="0">
                          <a:solidFill>
                            <a:schemeClr val="tx1"/>
                          </a:solidFill>
                          <a:effectLst/>
                        </a:rPr>
                        <a:t>1</a:t>
                      </a:r>
                      <a:endParaRPr lang="zh-CN" sz="105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200" kern="100">
                          <a:solidFill>
                            <a:schemeClr val="tx1"/>
                          </a:solidFill>
                          <a:effectLst/>
                        </a:rPr>
                        <a:t>备选流</a:t>
                      </a:r>
                      <a:r>
                        <a:rPr lang="en-GB" sz="1200" kern="100">
                          <a:solidFill>
                            <a:schemeClr val="tx1"/>
                          </a:solidFill>
                          <a:effectLst/>
                        </a:rPr>
                        <a:t>1-2</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44232797"/>
                  </a:ext>
                </a:extLst>
              </a:tr>
              <a:tr h="201168">
                <a:tc>
                  <a:txBody>
                    <a:bodyPr/>
                    <a:lstStyle/>
                    <a:p>
                      <a:pPr algn="just"/>
                      <a:r>
                        <a:rPr lang="zh-CN" sz="1200" kern="100">
                          <a:solidFill>
                            <a:schemeClr val="tx1"/>
                          </a:solidFill>
                          <a:effectLst/>
                        </a:rPr>
                        <a:t>场景</a:t>
                      </a:r>
                      <a:r>
                        <a:rPr lang="en-GB" sz="1200" kern="100">
                          <a:solidFill>
                            <a:schemeClr val="tx1"/>
                          </a:solidFill>
                          <a:effectLst/>
                        </a:rPr>
                        <a:t>4-</a:t>
                      </a:r>
                      <a:r>
                        <a:rPr lang="zh-CN" sz="1200" kern="100">
                          <a:solidFill>
                            <a:schemeClr val="tx1"/>
                          </a:solidFill>
                          <a:effectLst/>
                        </a:rPr>
                        <a:t>成功登录</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r>
                        <a:rPr lang="zh-CN" sz="1200" kern="100">
                          <a:solidFill>
                            <a:schemeClr val="tx1"/>
                          </a:solidFill>
                          <a:effectLst/>
                        </a:rPr>
                        <a:t>基本流</a:t>
                      </a:r>
                      <a:r>
                        <a:rPr lang="en-GB" sz="1200" kern="100">
                          <a:solidFill>
                            <a:schemeClr val="tx1"/>
                          </a:solidFill>
                          <a:effectLst/>
                        </a:rPr>
                        <a:t>2</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GB" sz="1200" kern="100">
                          <a:solidFill>
                            <a:schemeClr val="tx1"/>
                          </a:solidFill>
                          <a:effectLst/>
                        </a:rPr>
                        <a:t> </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52471080"/>
                  </a:ext>
                </a:extLst>
              </a:tr>
              <a:tr h="201168">
                <a:tc>
                  <a:txBody>
                    <a:bodyPr/>
                    <a:lstStyle/>
                    <a:p>
                      <a:pPr algn="just"/>
                      <a:r>
                        <a:rPr lang="zh-CN" sz="1200" kern="100">
                          <a:solidFill>
                            <a:schemeClr val="tx1"/>
                          </a:solidFill>
                          <a:effectLst/>
                        </a:rPr>
                        <a:t>场景</a:t>
                      </a:r>
                      <a:r>
                        <a:rPr lang="en-GB" sz="1200" kern="100">
                          <a:solidFill>
                            <a:schemeClr val="tx1"/>
                          </a:solidFill>
                          <a:effectLst/>
                        </a:rPr>
                        <a:t>5-</a:t>
                      </a:r>
                      <a:r>
                        <a:rPr lang="zh-CN" sz="1200" kern="100">
                          <a:solidFill>
                            <a:schemeClr val="tx1"/>
                          </a:solidFill>
                          <a:effectLst/>
                        </a:rPr>
                        <a:t>用户名不存在</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r>
                        <a:rPr lang="zh-CN" sz="1200" kern="100">
                          <a:solidFill>
                            <a:schemeClr val="tx1"/>
                          </a:solidFill>
                          <a:effectLst/>
                        </a:rPr>
                        <a:t>基本流</a:t>
                      </a:r>
                      <a:r>
                        <a:rPr lang="en-GB" sz="1200" kern="100">
                          <a:solidFill>
                            <a:schemeClr val="tx1"/>
                          </a:solidFill>
                          <a:effectLst/>
                        </a:rPr>
                        <a:t>2</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200" kern="100">
                          <a:solidFill>
                            <a:schemeClr val="tx1"/>
                          </a:solidFill>
                          <a:effectLst/>
                        </a:rPr>
                        <a:t>备选流</a:t>
                      </a:r>
                      <a:r>
                        <a:rPr lang="en-GB" sz="1200" kern="100">
                          <a:solidFill>
                            <a:schemeClr val="tx1"/>
                          </a:solidFill>
                          <a:effectLst/>
                        </a:rPr>
                        <a:t>2-1</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2133000"/>
                  </a:ext>
                </a:extLst>
              </a:tr>
              <a:tr h="201168">
                <a:tc>
                  <a:txBody>
                    <a:bodyPr/>
                    <a:lstStyle/>
                    <a:p>
                      <a:pPr algn="just"/>
                      <a:r>
                        <a:rPr lang="zh-CN" sz="1200" kern="100">
                          <a:solidFill>
                            <a:schemeClr val="tx1"/>
                          </a:solidFill>
                          <a:effectLst/>
                        </a:rPr>
                        <a:t>场景</a:t>
                      </a:r>
                      <a:r>
                        <a:rPr lang="en-GB" sz="1200" kern="100">
                          <a:solidFill>
                            <a:schemeClr val="tx1"/>
                          </a:solidFill>
                          <a:effectLst/>
                        </a:rPr>
                        <a:t>6-</a:t>
                      </a:r>
                      <a:r>
                        <a:rPr lang="zh-CN" sz="1200" kern="100">
                          <a:solidFill>
                            <a:schemeClr val="tx1"/>
                          </a:solidFill>
                          <a:effectLst/>
                        </a:rPr>
                        <a:t>密码错误</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r>
                        <a:rPr lang="zh-CN" sz="1200" kern="100">
                          <a:solidFill>
                            <a:schemeClr val="tx1"/>
                          </a:solidFill>
                          <a:effectLst/>
                        </a:rPr>
                        <a:t>基本流</a:t>
                      </a:r>
                      <a:r>
                        <a:rPr lang="en-GB" sz="1200" kern="100">
                          <a:solidFill>
                            <a:schemeClr val="tx1"/>
                          </a:solidFill>
                          <a:effectLst/>
                        </a:rPr>
                        <a:t>2</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200" kern="100">
                          <a:solidFill>
                            <a:schemeClr val="tx1"/>
                          </a:solidFill>
                          <a:effectLst/>
                        </a:rPr>
                        <a:t>备选流</a:t>
                      </a:r>
                      <a:r>
                        <a:rPr lang="en-GB" sz="1200" kern="100">
                          <a:solidFill>
                            <a:schemeClr val="tx1"/>
                          </a:solidFill>
                          <a:effectLst/>
                        </a:rPr>
                        <a:t>2-2</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81658309"/>
                  </a:ext>
                </a:extLst>
              </a:tr>
              <a:tr h="402336">
                <a:tc>
                  <a:txBody>
                    <a:bodyPr/>
                    <a:lstStyle/>
                    <a:p>
                      <a:pPr algn="just"/>
                      <a:r>
                        <a:rPr lang="zh-CN" sz="1200" kern="100">
                          <a:solidFill>
                            <a:schemeClr val="tx1"/>
                          </a:solidFill>
                          <a:effectLst/>
                        </a:rPr>
                        <a:t>场景</a:t>
                      </a:r>
                      <a:r>
                        <a:rPr lang="en-GB" sz="1200" kern="100">
                          <a:solidFill>
                            <a:schemeClr val="tx1"/>
                          </a:solidFill>
                          <a:effectLst/>
                        </a:rPr>
                        <a:t>7-</a:t>
                      </a:r>
                      <a:r>
                        <a:rPr lang="zh-CN" sz="1200" kern="100">
                          <a:solidFill>
                            <a:schemeClr val="tx1"/>
                          </a:solidFill>
                          <a:effectLst/>
                        </a:rPr>
                        <a:t>创建并上架艺术品</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r>
                        <a:rPr lang="zh-CN" sz="1200" kern="100">
                          <a:solidFill>
                            <a:schemeClr val="tx1"/>
                          </a:solidFill>
                          <a:effectLst/>
                        </a:rPr>
                        <a:t>基本流</a:t>
                      </a:r>
                      <a:r>
                        <a:rPr lang="en-GB" sz="1200" kern="100">
                          <a:solidFill>
                            <a:schemeClr val="tx1"/>
                          </a:solidFill>
                          <a:effectLst/>
                        </a:rPr>
                        <a:t>3</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GB" sz="1200" kern="100" dirty="0">
                          <a:solidFill>
                            <a:schemeClr val="tx1"/>
                          </a:solidFill>
                          <a:effectLst/>
                        </a:rPr>
                        <a:t> </a:t>
                      </a:r>
                      <a:endParaRPr lang="zh-CN" sz="105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5194711"/>
                  </a:ext>
                </a:extLst>
              </a:tr>
              <a:tr h="201168">
                <a:tc>
                  <a:txBody>
                    <a:bodyPr/>
                    <a:lstStyle/>
                    <a:p>
                      <a:pPr algn="just"/>
                      <a:r>
                        <a:rPr lang="zh-CN" sz="1200" kern="100">
                          <a:solidFill>
                            <a:schemeClr val="tx1"/>
                          </a:solidFill>
                          <a:effectLst/>
                        </a:rPr>
                        <a:t>场景</a:t>
                      </a:r>
                      <a:r>
                        <a:rPr lang="en-GB" sz="1200" kern="100">
                          <a:solidFill>
                            <a:schemeClr val="tx1"/>
                          </a:solidFill>
                          <a:effectLst/>
                        </a:rPr>
                        <a:t>8-</a:t>
                      </a:r>
                      <a:r>
                        <a:rPr lang="zh-CN" sz="1200" kern="100">
                          <a:solidFill>
                            <a:schemeClr val="tx1"/>
                          </a:solidFill>
                          <a:effectLst/>
                        </a:rPr>
                        <a:t>无法解析图片</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r>
                        <a:rPr lang="zh-CN" sz="1200" kern="100">
                          <a:solidFill>
                            <a:schemeClr val="tx1"/>
                          </a:solidFill>
                          <a:effectLst/>
                        </a:rPr>
                        <a:t>基本流</a:t>
                      </a:r>
                      <a:r>
                        <a:rPr lang="en-GB" sz="1200" kern="100">
                          <a:solidFill>
                            <a:schemeClr val="tx1"/>
                          </a:solidFill>
                          <a:effectLst/>
                        </a:rPr>
                        <a:t>3</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200" kern="100">
                          <a:solidFill>
                            <a:schemeClr val="tx1"/>
                          </a:solidFill>
                          <a:effectLst/>
                        </a:rPr>
                        <a:t>备选流</a:t>
                      </a:r>
                      <a:r>
                        <a:rPr lang="en-GB" sz="1200" kern="100">
                          <a:solidFill>
                            <a:schemeClr val="tx1"/>
                          </a:solidFill>
                          <a:effectLst/>
                        </a:rPr>
                        <a:t>3-1</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44091065"/>
                  </a:ext>
                </a:extLst>
              </a:tr>
              <a:tr h="201168">
                <a:tc>
                  <a:txBody>
                    <a:bodyPr/>
                    <a:lstStyle/>
                    <a:p>
                      <a:pPr algn="just"/>
                      <a:r>
                        <a:rPr lang="zh-CN" sz="1200" kern="100">
                          <a:solidFill>
                            <a:schemeClr val="tx1"/>
                          </a:solidFill>
                          <a:effectLst/>
                        </a:rPr>
                        <a:t>场景</a:t>
                      </a:r>
                      <a:r>
                        <a:rPr lang="en-GB" sz="1200" kern="100">
                          <a:solidFill>
                            <a:schemeClr val="tx1"/>
                          </a:solidFill>
                          <a:effectLst/>
                        </a:rPr>
                        <a:t>9-</a:t>
                      </a:r>
                      <a:r>
                        <a:rPr lang="zh-CN" sz="1200" kern="100">
                          <a:solidFill>
                            <a:schemeClr val="tx1"/>
                          </a:solidFill>
                          <a:effectLst/>
                        </a:rPr>
                        <a:t>上架已有资产</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r>
                        <a:rPr lang="zh-CN" sz="1200" kern="100">
                          <a:solidFill>
                            <a:schemeClr val="tx1"/>
                          </a:solidFill>
                          <a:effectLst/>
                        </a:rPr>
                        <a:t>基本流</a:t>
                      </a:r>
                      <a:r>
                        <a:rPr lang="en-GB" sz="1200" kern="100">
                          <a:solidFill>
                            <a:schemeClr val="tx1"/>
                          </a:solidFill>
                          <a:effectLst/>
                        </a:rPr>
                        <a:t>3</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200" kern="100">
                          <a:solidFill>
                            <a:schemeClr val="tx1"/>
                          </a:solidFill>
                          <a:effectLst/>
                        </a:rPr>
                        <a:t>备选流</a:t>
                      </a:r>
                      <a:r>
                        <a:rPr lang="en-GB" sz="1200" kern="100">
                          <a:solidFill>
                            <a:schemeClr val="tx1"/>
                          </a:solidFill>
                          <a:effectLst/>
                        </a:rPr>
                        <a:t>3-2</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5140321"/>
                  </a:ext>
                </a:extLst>
              </a:tr>
              <a:tr h="201168">
                <a:tc>
                  <a:txBody>
                    <a:bodyPr/>
                    <a:lstStyle/>
                    <a:p>
                      <a:pPr algn="just"/>
                      <a:r>
                        <a:rPr lang="zh-CN" sz="1200" kern="100">
                          <a:solidFill>
                            <a:schemeClr val="tx1"/>
                          </a:solidFill>
                          <a:effectLst/>
                        </a:rPr>
                        <a:t>场景</a:t>
                      </a:r>
                      <a:r>
                        <a:rPr lang="en-GB" sz="1200" kern="100">
                          <a:solidFill>
                            <a:schemeClr val="tx1"/>
                          </a:solidFill>
                          <a:effectLst/>
                        </a:rPr>
                        <a:t>10-</a:t>
                      </a:r>
                      <a:r>
                        <a:rPr lang="zh-CN" sz="1200" kern="100">
                          <a:solidFill>
                            <a:schemeClr val="tx1"/>
                          </a:solidFill>
                          <a:effectLst/>
                        </a:rPr>
                        <a:t>购买艺术品</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r>
                        <a:rPr lang="zh-CN" sz="1200" kern="100">
                          <a:solidFill>
                            <a:schemeClr val="tx1"/>
                          </a:solidFill>
                          <a:effectLst/>
                        </a:rPr>
                        <a:t>基本流</a:t>
                      </a:r>
                      <a:r>
                        <a:rPr lang="en-GB" sz="1200" kern="100">
                          <a:solidFill>
                            <a:schemeClr val="tx1"/>
                          </a:solidFill>
                          <a:effectLst/>
                        </a:rPr>
                        <a:t>4</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GB" sz="1200" kern="100" dirty="0">
                          <a:solidFill>
                            <a:schemeClr val="tx1"/>
                          </a:solidFill>
                          <a:effectLst/>
                        </a:rPr>
                        <a:t> </a:t>
                      </a:r>
                      <a:endParaRPr lang="zh-CN" sz="105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25289040"/>
                  </a:ext>
                </a:extLst>
              </a:tr>
              <a:tr h="201168">
                <a:tc>
                  <a:txBody>
                    <a:bodyPr/>
                    <a:lstStyle/>
                    <a:p>
                      <a:pPr algn="just"/>
                      <a:r>
                        <a:rPr lang="zh-CN" sz="1200" kern="100">
                          <a:solidFill>
                            <a:schemeClr val="tx1"/>
                          </a:solidFill>
                          <a:effectLst/>
                        </a:rPr>
                        <a:t>场景</a:t>
                      </a:r>
                      <a:r>
                        <a:rPr lang="en-GB" sz="1200" kern="100">
                          <a:solidFill>
                            <a:schemeClr val="tx1"/>
                          </a:solidFill>
                          <a:effectLst/>
                        </a:rPr>
                        <a:t>11-</a:t>
                      </a:r>
                      <a:r>
                        <a:rPr lang="zh-CN" sz="1200" kern="100">
                          <a:solidFill>
                            <a:schemeClr val="tx1"/>
                          </a:solidFill>
                          <a:effectLst/>
                        </a:rPr>
                        <a:t>账户余额不足</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r>
                        <a:rPr lang="zh-CN" sz="1200" kern="100">
                          <a:solidFill>
                            <a:schemeClr val="tx1"/>
                          </a:solidFill>
                          <a:effectLst/>
                        </a:rPr>
                        <a:t>基本流</a:t>
                      </a:r>
                      <a:r>
                        <a:rPr lang="en-GB" sz="1200" kern="100">
                          <a:solidFill>
                            <a:schemeClr val="tx1"/>
                          </a:solidFill>
                          <a:effectLst/>
                        </a:rPr>
                        <a:t>4</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200" kern="100">
                          <a:solidFill>
                            <a:schemeClr val="tx1"/>
                          </a:solidFill>
                          <a:effectLst/>
                        </a:rPr>
                        <a:t>备选流</a:t>
                      </a:r>
                      <a:r>
                        <a:rPr lang="en-GB" sz="1200" kern="100">
                          <a:solidFill>
                            <a:schemeClr val="tx1"/>
                          </a:solidFill>
                          <a:effectLst/>
                        </a:rPr>
                        <a:t>4-1</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87356374"/>
                  </a:ext>
                </a:extLst>
              </a:tr>
              <a:tr h="201168">
                <a:tc>
                  <a:txBody>
                    <a:bodyPr/>
                    <a:lstStyle/>
                    <a:p>
                      <a:pPr algn="just"/>
                      <a:r>
                        <a:rPr lang="zh-CN" sz="1200" kern="100" dirty="0">
                          <a:solidFill>
                            <a:schemeClr val="tx1"/>
                          </a:solidFill>
                          <a:effectLst/>
                        </a:rPr>
                        <a:t>场景</a:t>
                      </a:r>
                      <a:r>
                        <a:rPr lang="en-GB" sz="1200" kern="100" dirty="0">
                          <a:solidFill>
                            <a:schemeClr val="tx1"/>
                          </a:solidFill>
                          <a:effectLst/>
                        </a:rPr>
                        <a:t>12-</a:t>
                      </a:r>
                      <a:r>
                        <a:rPr lang="zh-CN" sz="1200" kern="100" dirty="0">
                          <a:solidFill>
                            <a:schemeClr val="tx1"/>
                          </a:solidFill>
                          <a:effectLst/>
                        </a:rPr>
                        <a:t>商品已被购买</a:t>
                      </a:r>
                      <a:endParaRPr lang="zh-CN" sz="105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r>
                        <a:rPr lang="zh-CN" sz="1200" kern="100">
                          <a:solidFill>
                            <a:schemeClr val="tx1"/>
                          </a:solidFill>
                          <a:effectLst/>
                        </a:rPr>
                        <a:t>基本流</a:t>
                      </a:r>
                      <a:r>
                        <a:rPr lang="en-GB" sz="1200" kern="100">
                          <a:solidFill>
                            <a:schemeClr val="tx1"/>
                          </a:solidFill>
                          <a:effectLst/>
                        </a:rPr>
                        <a:t>4</a:t>
                      </a:r>
                      <a:endParaRPr lang="zh-CN" sz="105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solidFill>
                            <a:schemeClr val="tx1"/>
                          </a:solidFill>
                          <a:effectLst/>
                        </a:rPr>
                        <a:t>备选流</a:t>
                      </a:r>
                      <a:r>
                        <a:rPr lang="en-GB" sz="1200" kern="100" dirty="0">
                          <a:solidFill>
                            <a:schemeClr val="tx1"/>
                          </a:solidFill>
                          <a:effectLst/>
                        </a:rPr>
                        <a:t>4-2</a:t>
                      </a:r>
                      <a:endParaRPr lang="zh-CN" sz="105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33341779"/>
                  </a:ext>
                </a:extLst>
              </a:tr>
            </a:tbl>
          </a:graphicData>
        </a:graphic>
      </p:graphicFrame>
      <p:graphicFrame>
        <p:nvGraphicFramePr>
          <p:cNvPr id="9" name="表格 8">
            <a:extLst>
              <a:ext uri="{FF2B5EF4-FFF2-40B4-BE49-F238E27FC236}">
                <a16:creationId xmlns:a16="http://schemas.microsoft.com/office/drawing/2014/main" id="{463AAB95-4216-4863-9402-1A8F0B9FD74E}"/>
              </a:ext>
            </a:extLst>
          </p:cNvPr>
          <p:cNvGraphicFramePr>
            <a:graphicFrameLocks noGrp="1"/>
          </p:cNvGraphicFramePr>
          <p:nvPr/>
        </p:nvGraphicFramePr>
        <p:xfrm>
          <a:off x="6069036" y="2401188"/>
          <a:ext cx="5688076" cy="3194940"/>
        </p:xfrm>
        <a:graphic>
          <a:graphicData uri="http://schemas.openxmlformats.org/drawingml/2006/table">
            <a:tbl>
              <a:tblPr firstRow="1" firstCol="1" bandRow="1">
                <a:tableStyleId>{5C22544A-7EE6-4342-B048-85BDC9FD1C3A}</a:tableStyleId>
              </a:tblPr>
              <a:tblGrid>
                <a:gridCol w="1311148">
                  <a:extLst>
                    <a:ext uri="{9D8B030D-6E8A-4147-A177-3AD203B41FA5}">
                      <a16:colId xmlns:a16="http://schemas.microsoft.com/office/drawing/2014/main" val="3098019113"/>
                    </a:ext>
                  </a:extLst>
                </a:gridCol>
                <a:gridCol w="1950720">
                  <a:extLst>
                    <a:ext uri="{9D8B030D-6E8A-4147-A177-3AD203B41FA5}">
                      <a16:colId xmlns:a16="http://schemas.microsoft.com/office/drawing/2014/main" val="176738196"/>
                    </a:ext>
                  </a:extLst>
                </a:gridCol>
                <a:gridCol w="2426208">
                  <a:extLst>
                    <a:ext uri="{9D8B030D-6E8A-4147-A177-3AD203B41FA5}">
                      <a16:colId xmlns:a16="http://schemas.microsoft.com/office/drawing/2014/main" val="2854320303"/>
                    </a:ext>
                  </a:extLst>
                </a:gridCol>
              </a:tblGrid>
              <a:tr h="228210">
                <a:tc>
                  <a:txBody>
                    <a:bodyPr/>
                    <a:lstStyle/>
                    <a:p>
                      <a:pPr algn="ctr"/>
                      <a:r>
                        <a:rPr lang="zh-CN" sz="1200" kern="100">
                          <a:solidFill>
                            <a:schemeClr val="tx1"/>
                          </a:solidFill>
                          <a:effectLst/>
                        </a:rPr>
                        <a:t>测试用例编号</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ctr"/>
                      <a:r>
                        <a:rPr lang="zh-CN" sz="1200" kern="100" dirty="0">
                          <a:solidFill>
                            <a:schemeClr val="tx1"/>
                          </a:solidFill>
                          <a:effectLst/>
                        </a:rPr>
                        <a:t>场景</a:t>
                      </a:r>
                      <a:endParaRPr lang="zh-CN" sz="1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ctr"/>
                      <a:r>
                        <a:rPr lang="zh-CN" sz="1200" kern="100" dirty="0">
                          <a:solidFill>
                            <a:schemeClr val="tx1"/>
                          </a:solidFill>
                          <a:effectLst/>
                        </a:rPr>
                        <a:t>预期结果</a:t>
                      </a:r>
                      <a:endParaRPr lang="zh-CN" sz="1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extLst>
                  <a:ext uri="{0D108BD9-81ED-4DB2-BD59-A6C34878D82A}">
                    <a16:rowId xmlns:a16="http://schemas.microsoft.com/office/drawing/2014/main" val="1086706110"/>
                  </a:ext>
                </a:extLst>
              </a:tr>
              <a:tr h="228210">
                <a:tc>
                  <a:txBody>
                    <a:bodyPr/>
                    <a:lstStyle/>
                    <a:p>
                      <a:pPr algn="ctr"/>
                      <a:r>
                        <a:rPr lang="en-GB" sz="1200" kern="100">
                          <a:solidFill>
                            <a:schemeClr val="tx1"/>
                          </a:solidFill>
                          <a:effectLst/>
                        </a:rPr>
                        <a:t>1</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E7F1FA"/>
                    </a:solidFill>
                  </a:tcPr>
                </a:tc>
                <a:tc>
                  <a:txBody>
                    <a:bodyPr/>
                    <a:lstStyle/>
                    <a:p>
                      <a:pPr algn="just"/>
                      <a:r>
                        <a:rPr lang="zh-CN" sz="1200" kern="100">
                          <a:solidFill>
                            <a:schemeClr val="tx1"/>
                          </a:solidFill>
                          <a:effectLst/>
                        </a:rPr>
                        <a:t>场景</a:t>
                      </a:r>
                      <a:r>
                        <a:rPr lang="en-GB" sz="1200" kern="100">
                          <a:solidFill>
                            <a:schemeClr val="tx1"/>
                          </a:solidFill>
                          <a:effectLst/>
                        </a:rPr>
                        <a:t>1-</a:t>
                      </a:r>
                      <a:r>
                        <a:rPr lang="zh-CN" sz="1200" kern="100">
                          <a:solidFill>
                            <a:schemeClr val="tx1"/>
                          </a:solidFill>
                          <a:effectLst/>
                        </a:rPr>
                        <a:t>注册并登录</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dirty="0">
                          <a:solidFill>
                            <a:schemeClr val="tx1"/>
                          </a:solidFill>
                          <a:effectLst/>
                        </a:rPr>
                        <a:t>成功登录，跳转到商城</a:t>
                      </a:r>
                      <a:endParaRPr lang="zh-CN" sz="1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0543851"/>
                  </a:ext>
                </a:extLst>
              </a:tr>
              <a:tr h="228210">
                <a:tc>
                  <a:txBody>
                    <a:bodyPr/>
                    <a:lstStyle/>
                    <a:p>
                      <a:pPr algn="ctr"/>
                      <a:r>
                        <a:rPr lang="en-GB" sz="1200" kern="100">
                          <a:solidFill>
                            <a:schemeClr val="tx1"/>
                          </a:solidFill>
                          <a:effectLst/>
                        </a:rPr>
                        <a:t>2</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E7F1FA"/>
                    </a:solidFill>
                  </a:tcPr>
                </a:tc>
                <a:tc>
                  <a:txBody>
                    <a:bodyPr/>
                    <a:lstStyle/>
                    <a:p>
                      <a:pPr algn="just"/>
                      <a:r>
                        <a:rPr lang="zh-CN" sz="1200" kern="100">
                          <a:solidFill>
                            <a:schemeClr val="tx1"/>
                          </a:solidFill>
                          <a:effectLst/>
                        </a:rPr>
                        <a:t>场景</a:t>
                      </a:r>
                      <a:r>
                        <a:rPr lang="en-GB" sz="1200" kern="100">
                          <a:solidFill>
                            <a:schemeClr val="tx1"/>
                          </a:solidFill>
                          <a:effectLst/>
                        </a:rPr>
                        <a:t>2-</a:t>
                      </a:r>
                      <a:r>
                        <a:rPr lang="zh-CN" sz="1200" kern="100">
                          <a:solidFill>
                            <a:schemeClr val="tx1"/>
                          </a:solidFill>
                          <a:effectLst/>
                        </a:rPr>
                        <a:t>注册的账户名重复</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solidFill>
                            <a:schemeClr val="tx1"/>
                          </a:solidFill>
                          <a:effectLst/>
                        </a:rPr>
                        <a:t>提示错误，重新填写</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73679724"/>
                  </a:ext>
                </a:extLst>
              </a:tr>
              <a:tr h="228210">
                <a:tc>
                  <a:txBody>
                    <a:bodyPr/>
                    <a:lstStyle/>
                    <a:p>
                      <a:pPr algn="ctr"/>
                      <a:r>
                        <a:rPr lang="en-GB" sz="1200" kern="100">
                          <a:solidFill>
                            <a:schemeClr val="tx1"/>
                          </a:solidFill>
                          <a:effectLst/>
                        </a:rPr>
                        <a:t>3</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E7F1FA"/>
                    </a:solidFill>
                  </a:tcPr>
                </a:tc>
                <a:tc>
                  <a:txBody>
                    <a:bodyPr/>
                    <a:lstStyle/>
                    <a:p>
                      <a:pPr algn="just"/>
                      <a:r>
                        <a:rPr lang="zh-CN" sz="1200" kern="100">
                          <a:solidFill>
                            <a:schemeClr val="tx1"/>
                          </a:solidFill>
                          <a:effectLst/>
                        </a:rPr>
                        <a:t>场景</a:t>
                      </a:r>
                      <a:r>
                        <a:rPr lang="en-GB" sz="1200" kern="100">
                          <a:solidFill>
                            <a:schemeClr val="tx1"/>
                          </a:solidFill>
                          <a:effectLst/>
                        </a:rPr>
                        <a:t>3-</a:t>
                      </a:r>
                      <a:r>
                        <a:rPr lang="zh-CN" sz="1200" kern="100">
                          <a:solidFill>
                            <a:schemeClr val="tx1"/>
                          </a:solidFill>
                          <a:effectLst/>
                        </a:rPr>
                        <a:t>输入含有非法字符</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solidFill>
                            <a:schemeClr val="tx1"/>
                          </a:solidFill>
                          <a:effectLst/>
                        </a:rPr>
                        <a:t>提示错误，重新填写</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08924797"/>
                  </a:ext>
                </a:extLst>
              </a:tr>
              <a:tr h="228210">
                <a:tc>
                  <a:txBody>
                    <a:bodyPr/>
                    <a:lstStyle/>
                    <a:p>
                      <a:pPr algn="ctr"/>
                      <a:r>
                        <a:rPr lang="en-GB" sz="1200" kern="100">
                          <a:solidFill>
                            <a:schemeClr val="tx1"/>
                          </a:solidFill>
                          <a:effectLst/>
                        </a:rPr>
                        <a:t>4</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E7F1FA"/>
                    </a:solidFill>
                  </a:tcPr>
                </a:tc>
                <a:tc>
                  <a:txBody>
                    <a:bodyPr/>
                    <a:lstStyle/>
                    <a:p>
                      <a:pPr algn="just"/>
                      <a:r>
                        <a:rPr lang="zh-CN" sz="1200" kern="100">
                          <a:solidFill>
                            <a:schemeClr val="tx1"/>
                          </a:solidFill>
                          <a:effectLst/>
                        </a:rPr>
                        <a:t>场景</a:t>
                      </a:r>
                      <a:r>
                        <a:rPr lang="en-GB" sz="1200" kern="100">
                          <a:solidFill>
                            <a:schemeClr val="tx1"/>
                          </a:solidFill>
                          <a:effectLst/>
                        </a:rPr>
                        <a:t>4-</a:t>
                      </a:r>
                      <a:r>
                        <a:rPr lang="zh-CN" sz="1200" kern="100">
                          <a:solidFill>
                            <a:schemeClr val="tx1"/>
                          </a:solidFill>
                          <a:effectLst/>
                        </a:rPr>
                        <a:t>成功登录</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solidFill>
                            <a:schemeClr val="tx1"/>
                          </a:solidFill>
                          <a:effectLst/>
                        </a:rPr>
                        <a:t>成功登录，跳转到商城</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49029133"/>
                  </a:ext>
                </a:extLst>
              </a:tr>
              <a:tr h="228210">
                <a:tc>
                  <a:txBody>
                    <a:bodyPr/>
                    <a:lstStyle/>
                    <a:p>
                      <a:pPr algn="ctr"/>
                      <a:r>
                        <a:rPr lang="en-GB" sz="1200" kern="100">
                          <a:solidFill>
                            <a:schemeClr val="tx1"/>
                          </a:solidFill>
                          <a:effectLst/>
                        </a:rPr>
                        <a:t>5</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E7F1FA"/>
                    </a:solidFill>
                  </a:tcPr>
                </a:tc>
                <a:tc>
                  <a:txBody>
                    <a:bodyPr/>
                    <a:lstStyle/>
                    <a:p>
                      <a:pPr algn="just"/>
                      <a:r>
                        <a:rPr lang="zh-CN" sz="1200" kern="100">
                          <a:solidFill>
                            <a:schemeClr val="tx1"/>
                          </a:solidFill>
                          <a:effectLst/>
                        </a:rPr>
                        <a:t>场景</a:t>
                      </a:r>
                      <a:r>
                        <a:rPr lang="en-GB" sz="1200" kern="100">
                          <a:solidFill>
                            <a:schemeClr val="tx1"/>
                          </a:solidFill>
                          <a:effectLst/>
                        </a:rPr>
                        <a:t>5-</a:t>
                      </a:r>
                      <a:r>
                        <a:rPr lang="zh-CN" sz="1200" kern="100">
                          <a:solidFill>
                            <a:schemeClr val="tx1"/>
                          </a:solidFill>
                          <a:effectLst/>
                        </a:rPr>
                        <a:t>用户名不存在</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solidFill>
                            <a:schemeClr val="tx1"/>
                          </a:solidFill>
                          <a:effectLst/>
                        </a:rPr>
                        <a:t>提示用户名或密码错误</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3040797"/>
                  </a:ext>
                </a:extLst>
              </a:tr>
              <a:tr h="228210">
                <a:tc>
                  <a:txBody>
                    <a:bodyPr/>
                    <a:lstStyle/>
                    <a:p>
                      <a:pPr algn="ctr"/>
                      <a:r>
                        <a:rPr lang="en-GB" sz="1200" kern="100" dirty="0">
                          <a:solidFill>
                            <a:schemeClr val="tx1"/>
                          </a:solidFill>
                          <a:effectLst/>
                        </a:rPr>
                        <a:t>6</a:t>
                      </a:r>
                      <a:endParaRPr lang="zh-CN" sz="1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E7F1FA"/>
                    </a:solidFill>
                  </a:tcPr>
                </a:tc>
                <a:tc>
                  <a:txBody>
                    <a:bodyPr/>
                    <a:lstStyle/>
                    <a:p>
                      <a:pPr algn="just"/>
                      <a:r>
                        <a:rPr lang="zh-CN" sz="1200" kern="100" dirty="0">
                          <a:solidFill>
                            <a:schemeClr val="tx1"/>
                          </a:solidFill>
                          <a:effectLst/>
                        </a:rPr>
                        <a:t>场景</a:t>
                      </a:r>
                      <a:r>
                        <a:rPr lang="en-GB" sz="1200" kern="100" dirty="0">
                          <a:solidFill>
                            <a:schemeClr val="tx1"/>
                          </a:solidFill>
                          <a:effectLst/>
                        </a:rPr>
                        <a:t>6-</a:t>
                      </a:r>
                      <a:r>
                        <a:rPr lang="zh-CN" sz="1200" kern="100" dirty="0">
                          <a:solidFill>
                            <a:schemeClr val="tx1"/>
                          </a:solidFill>
                          <a:effectLst/>
                        </a:rPr>
                        <a:t>密码错误</a:t>
                      </a:r>
                      <a:endParaRPr lang="zh-CN" sz="1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solidFill>
                            <a:schemeClr val="tx1"/>
                          </a:solidFill>
                          <a:effectLst/>
                        </a:rPr>
                        <a:t>提示用户名或密码错误</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61012178"/>
                  </a:ext>
                </a:extLst>
              </a:tr>
              <a:tr h="228210">
                <a:tc>
                  <a:txBody>
                    <a:bodyPr/>
                    <a:lstStyle/>
                    <a:p>
                      <a:pPr algn="ctr"/>
                      <a:r>
                        <a:rPr lang="en-GB" sz="1200" kern="100">
                          <a:solidFill>
                            <a:schemeClr val="tx1"/>
                          </a:solidFill>
                          <a:effectLst/>
                        </a:rPr>
                        <a:t>7</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E7F1FA"/>
                    </a:solidFill>
                  </a:tcPr>
                </a:tc>
                <a:tc>
                  <a:txBody>
                    <a:bodyPr/>
                    <a:lstStyle/>
                    <a:p>
                      <a:pPr algn="just"/>
                      <a:r>
                        <a:rPr lang="zh-CN" sz="1200" kern="100" dirty="0">
                          <a:solidFill>
                            <a:schemeClr val="tx1"/>
                          </a:solidFill>
                          <a:effectLst/>
                        </a:rPr>
                        <a:t>场景</a:t>
                      </a:r>
                      <a:r>
                        <a:rPr lang="en-GB" sz="1200" kern="100" dirty="0">
                          <a:solidFill>
                            <a:schemeClr val="tx1"/>
                          </a:solidFill>
                          <a:effectLst/>
                        </a:rPr>
                        <a:t>7-</a:t>
                      </a:r>
                      <a:r>
                        <a:rPr lang="zh-CN" sz="1200" kern="100" dirty="0">
                          <a:solidFill>
                            <a:schemeClr val="tx1"/>
                          </a:solidFill>
                          <a:effectLst/>
                        </a:rPr>
                        <a:t>创建并上架艺术品</a:t>
                      </a:r>
                      <a:endParaRPr lang="zh-CN" sz="1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solidFill>
                            <a:schemeClr val="tx1"/>
                          </a:solidFill>
                          <a:effectLst/>
                        </a:rPr>
                        <a:t>上架成功</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77348523"/>
                  </a:ext>
                </a:extLst>
              </a:tr>
              <a:tr h="228210">
                <a:tc>
                  <a:txBody>
                    <a:bodyPr/>
                    <a:lstStyle/>
                    <a:p>
                      <a:pPr algn="ctr"/>
                      <a:r>
                        <a:rPr lang="en-GB" sz="1200" kern="100" dirty="0">
                          <a:solidFill>
                            <a:schemeClr val="tx1"/>
                          </a:solidFill>
                          <a:effectLst/>
                        </a:rPr>
                        <a:t>8</a:t>
                      </a:r>
                      <a:endParaRPr lang="zh-CN" sz="1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E7F1FA"/>
                    </a:solidFill>
                  </a:tcPr>
                </a:tc>
                <a:tc>
                  <a:txBody>
                    <a:bodyPr/>
                    <a:lstStyle/>
                    <a:p>
                      <a:pPr algn="just"/>
                      <a:r>
                        <a:rPr lang="zh-CN" sz="1200" kern="100">
                          <a:solidFill>
                            <a:schemeClr val="tx1"/>
                          </a:solidFill>
                          <a:effectLst/>
                        </a:rPr>
                        <a:t>场景</a:t>
                      </a:r>
                      <a:r>
                        <a:rPr lang="en-GB" sz="1200" kern="100">
                          <a:solidFill>
                            <a:schemeClr val="tx1"/>
                          </a:solidFill>
                          <a:effectLst/>
                        </a:rPr>
                        <a:t>8-</a:t>
                      </a:r>
                      <a:r>
                        <a:rPr lang="zh-CN" sz="1200" kern="100">
                          <a:solidFill>
                            <a:schemeClr val="tx1"/>
                          </a:solidFill>
                          <a:effectLst/>
                        </a:rPr>
                        <a:t>无法解析图片</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solidFill>
                            <a:schemeClr val="tx1"/>
                          </a:solidFill>
                          <a:effectLst/>
                        </a:rPr>
                        <a:t>创建资产失败，回到基本流步骤</a:t>
                      </a:r>
                      <a:r>
                        <a:rPr lang="en-GB" sz="1200" kern="100">
                          <a:solidFill>
                            <a:schemeClr val="tx1"/>
                          </a:solidFill>
                          <a:effectLst/>
                        </a:rPr>
                        <a:t>3</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16026822"/>
                  </a:ext>
                </a:extLst>
              </a:tr>
              <a:tr h="228210">
                <a:tc>
                  <a:txBody>
                    <a:bodyPr/>
                    <a:lstStyle/>
                    <a:p>
                      <a:pPr algn="ctr"/>
                      <a:r>
                        <a:rPr lang="en-GB" sz="1200" kern="100">
                          <a:solidFill>
                            <a:schemeClr val="tx1"/>
                          </a:solidFill>
                          <a:effectLst/>
                        </a:rPr>
                        <a:t>9</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E7F1FA"/>
                    </a:solidFill>
                  </a:tcPr>
                </a:tc>
                <a:tc>
                  <a:txBody>
                    <a:bodyPr/>
                    <a:lstStyle/>
                    <a:p>
                      <a:pPr algn="just"/>
                      <a:r>
                        <a:rPr lang="zh-CN" sz="1200" kern="100">
                          <a:solidFill>
                            <a:schemeClr val="tx1"/>
                          </a:solidFill>
                          <a:effectLst/>
                        </a:rPr>
                        <a:t>场景</a:t>
                      </a:r>
                      <a:r>
                        <a:rPr lang="en-GB" sz="1200" kern="100">
                          <a:solidFill>
                            <a:schemeClr val="tx1"/>
                          </a:solidFill>
                          <a:effectLst/>
                        </a:rPr>
                        <a:t>9-</a:t>
                      </a:r>
                      <a:r>
                        <a:rPr lang="zh-CN" sz="1200" kern="100">
                          <a:solidFill>
                            <a:schemeClr val="tx1"/>
                          </a:solidFill>
                          <a:effectLst/>
                        </a:rPr>
                        <a:t>上架已有资产</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solidFill>
                            <a:schemeClr val="tx1"/>
                          </a:solidFill>
                          <a:effectLst/>
                        </a:rPr>
                        <a:t>跳过基本流步骤</a:t>
                      </a:r>
                      <a:r>
                        <a:rPr lang="en-GB" sz="1200" kern="100">
                          <a:solidFill>
                            <a:schemeClr val="tx1"/>
                          </a:solidFill>
                          <a:effectLst/>
                        </a:rPr>
                        <a:t>3</a:t>
                      </a:r>
                      <a:r>
                        <a:rPr lang="zh-CN" sz="1200" kern="100">
                          <a:solidFill>
                            <a:schemeClr val="tx1"/>
                          </a:solidFill>
                          <a:effectLst/>
                        </a:rPr>
                        <a:t>、</a:t>
                      </a:r>
                      <a:r>
                        <a:rPr lang="en-GB" sz="1200" kern="100">
                          <a:solidFill>
                            <a:schemeClr val="tx1"/>
                          </a:solidFill>
                          <a:effectLst/>
                        </a:rPr>
                        <a:t>4</a:t>
                      </a:r>
                      <a:r>
                        <a:rPr lang="zh-CN" sz="1200" kern="100">
                          <a:solidFill>
                            <a:schemeClr val="tx1"/>
                          </a:solidFill>
                          <a:effectLst/>
                        </a:rPr>
                        <a:t>、</a:t>
                      </a:r>
                      <a:r>
                        <a:rPr lang="en-GB" sz="1200" kern="100">
                          <a:solidFill>
                            <a:schemeClr val="tx1"/>
                          </a:solidFill>
                          <a:effectLst/>
                        </a:rPr>
                        <a:t>5</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10118"/>
                  </a:ext>
                </a:extLst>
              </a:tr>
              <a:tr h="456420">
                <a:tc>
                  <a:txBody>
                    <a:bodyPr/>
                    <a:lstStyle/>
                    <a:p>
                      <a:pPr algn="ctr"/>
                      <a:r>
                        <a:rPr lang="en-GB" sz="1200" kern="100">
                          <a:solidFill>
                            <a:schemeClr val="tx1"/>
                          </a:solidFill>
                          <a:effectLst/>
                        </a:rPr>
                        <a:t>10</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E7F1FA"/>
                    </a:solidFill>
                  </a:tcPr>
                </a:tc>
                <a:tc>
                  <a:txBody>
                    <a:bodyPr/>
                    <a:lstStyle/>
                    <a:p>
                      <a:pPr algn="just"/>
                      <a:r>
                        <a:rPr lang="zh-CN" sz="1200" kern="100">
                          <a:solidFill>
                            <a:schemeClr val="tx1"/>
                          </a:solidFill>
                          <a:effectLst/>
                        </a:rPr>
                        <a:t>场景</a:t>
                      </a:r>
                      <a:r>
                        <a:rPr lang="en-GB" sz="1200" kern="100">
                          <a:solidFill>
                            <a:schemeClr val="tx1"/>
                          </a:solidFill>
                          <a:effectLst/>
                        </a:rPr>
                        <a:t>10-</a:t>
                      </a:r>
                      <a:r>
                        <a:rPr lang="zh-CN" sz="1200" kern="100">
                          <a:solidFill>
                            <a:schemeClr val="tx1"/>
                          </a:solidFill>
                          <a:effectLst/>
                        </a:rPr>
                        <a:t>购买艺术品</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solidFill>
                            <a:schemeClr val="tx1"/>
                          </a:solidFill>
                          <a:effectLst/>
                        </a:rPr>
                        <a:t>购买成功，可在“我的资产”中找到购买的资产</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69558587"/>
                  </a:ext>
                </a:extLst>
              </a:tr>
              <a:tr h="228210">
                <a:tc>
                  <a:txBody>
                    <a:bodyPr/>
                    <a:lstStyle/>
                    <a:p>
                      <a:pPr algn="ctr"/>
                      <a:r>
                        <a:rPr lang="en-GB" sz="1200" kern="100">
                          <a:solidFill>
                            <a:schemeClr val="tx1"/>
                          </a:solidFill>
                          <a:effectLst/>
                        </a:rPr>
                        <a:t>11</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E7F1FA"/>
                    </a:solidFill>
                  </a:tcPr>
                </a:tc>
                <a:tc>
                  <a:txBody>
                    <a:bodyPr/>
                    <a:lstStyle/>
                    <a:p>
                      <a:pPr algn="just"/>
                      <a:r>
                        <a:rPr lang="zh-CN" sz="1200" kern="100">
                          <a:solidFill>
                            <a:schemeClr val="tx1"/>
                          </a:solidFill>
                          <a:effectLst/>
                        </a:rPr>
                        <a:t>场景</a:t>
                      </a:r>
                      <a:r>
                        <a:rPr lang="en-GB" sz="1200" kern="100">
                          <a:solidFill>
                            <a:schemeClr val="tx1"/>
                          </a:solidFill>
                          <a:effectLst/>
                        </a:rPr>
                        <a:t>11-</a:t>
                      </a:r>
                      <a:r>
                        <a:rPr lang="zh-CN" sz="1200" kern="100">
                          <a:solidFill>
                            <a:schemeClr val="tx1"/>
                          </a:solidFill>
                          <a:effectLst/>
                        </a:rPr>
                        <a:t>账户余额不足</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solidFill>
                            <a:schemeClr val="tx1"/>
                          </a:solidFill>
                          <a:effectLst/>
                        </a:rPr>
                        <a:t>提示账户余额不足，购买失败</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8700700"/>
                  </a:ext>
                </a:extLst>
              </a:tr>
              <a:tr h="228210">
                <a:tc>
                  <a:txBody>
                    <a:bodyPr/>
                    <a:lstStyle/>
                    <a:p>
                      <a:pPr algn="ctr"/>
                      <a:r>
                        <a:rPr lang="en-GB" sz="1200" kern="100" dirty="0">
                          <a:solidFill>
                            <a:schemeClr val="tx1"/>
                          </a:solidFill>
                          <a:effectLst/>
                        </a:rPr>
                        <a:t>12</a:t>
                      </a:r>
                      <a:endParaRPr lang="zh-CN" sz="1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rgbClr val="E7F1FA"/>
                    </a:solidFill>
                  </a:tcPr>
                </a:tc>
                <a:tc>
                  <a:txBody>
                    <a:bodyPr/>
                    <a:lstStyle/>
                    <a:p>
                      <a:pPr algn="just"/>
                      <a:r>
                        <a:rPr lang="zh-CN" sz="1200" kern="100">
                          <a:solidFill>
                            <a:schemeClr val="tx1"/>
                          </a:solidFill>
                          <a:effectLst/>
                        </a:rPr>
                        <a:t>场景</a:t>
                      </a:r>
                      <a:r>
                        <a:rPr lang="en-GB" sz="1200" kern="100">
                          <a:solidFill>
                            <a:schemeClr val="tx1"/>
                          </a:solidFill>
                          <a:effectLst/>
                        </a:rPr>
                        <a:t>12-</a:t>
                      </a:r>
                      <a:r>
                        <a:rPr lang="zh-CN" sz="1200" kern="100">
                          <a:solidFill>
                            <a:schemeClr val="tx1"/>
                          </a:solidFill>
                          <a:effectLst/>
                        </a:rPr>
                        <a:t>商品已被购买</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dirty="0">
                          <a:solidFill>
                            <a:schemeClr val="tx1"/>
                          </a:solidFill>
                          <a:effectLst/>
                        </a:rPr>
                        <a:t>提示购买失败，商品已下架</a:t>
                      </a:r>
                      <a:endParaRPr lang="zh-CN" sz="1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08070887"/>
                  </a:ext>
                </a:extLst>
              </a:tr>
            </a:tbl>
          </a:graphicData>
        </a:graphic>
      </p:graphicFrame>
    </p:spTree>
    <p:extLst>
      <p:ext uri="{BB962C8B-B14F-4D97-AF65-F5344CB8AC3E}">
        <p14:creationId xmlns:p14="http://schemas.microsoft.com/office/powerpoint/2010/main" val="2801538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rtlCol="0">
            <a:normAutofit/>
          </a:bodyPr>
          <a:lstStyle/>
          <a:p>
            <a:pPr rtl="0"/>
            <a:r>
              <a:rPr lang="zh-CN" altLang="en-US" dirty="0"/>
              <a:t>前端页面设计及视频展示</a:t>
            </a:r>
            <a:endParaRPr lang="zh-cn" dirty="0"/>
          </a:p>
        </p:txBody>
      </p:sp>
      <p:sp>
        <p:nvSpPr>
          <p:cNvPr id="3" name="副标题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rtlCol="0">
            <a:normAutofit/>
          </a:bodyPr>
          <a:lstStyle/>
          <a:p>
            <a:pPr rtl="0"/>
            <a:r>
              <a:rPr lang="zh-CN" altLang="en-US" dirty="0"/>
              <a:t>洪煜鑫</a:t>
            </a:r>
            <a:endParaRPr lang="zh-cn" dirty="0"/>
          </a:p>
        </p:txBody>
      </p:sp>
      <p:pic>
        <p:nvPicPr>
          <p:cNvPr id="6" name="图片 5" descr="徽标特写&#10;&#10;已自动生成说明">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804281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CE84C-D5C1-47CD-B420-DE2D36362E7F}"/>
              </a:ext>
            </a:extLst>
          </p:cNvPr>
          <p:cNvSpPr>
            <a:spLocks noGrp="1"/>
          </p:cNvSpPr>
          <p:nvPr>
            <p:ph type="title"/>
          </p:nvPr>
        </p:nvSpPr>
        <p:spPr>
          <a:xfrm>
            <a:off x="581192" y="702156"/>
            <a:ext cx="11029616" cy="631344"/>
          </a:xfrm>
        </p:spPr>
        <p:txBody>
          <a:bodyPr/>
          <a:lstStyle/>
          <a:p>
            <a:r>
              <a:rPr lang="zh-CN" altLang="en-US" dirty="0"/>
              <a:t>前端页面设计及部分代码展示</a:t>
            </a:r>
          </a:p>
        </p:txBody>
      </p:sp>
      <p:pic>
        <p:nvPicPr>
          <p:cNvPr id="6" name="内容占位符 5">
            <a:extLst>
              <a:ext uri="{FF2B5EF4-FFF2-40B4-BE49-F238E27FC236}">
                <a16:creationId xmlns:a16="http://schemas.microsoft.com/office/drawing/2014/main" id="{D6F59109-A808-4402-BDA4-672C92F335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081" y="2392363"/>
            <a:ext cx="6740938" cy="3633787"/>
          </a:xfrm>
        </p:spPr>
      </p:pic>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
        <p:nvSpPr>
          <p:cNvPr id="7" name="文本框 6">
            <a:extLst>
              <a:ext uri="{FF2B5EF4-FFF2-40B4-BE49-F238E27FC236}">
                <a16:creationId xmlns:a16="http://schemas.microsoft.com/office/drawing/2014/main" id="{712B766C-CE57-4446-BC6E-1E0A316B544C}"/>
              </a:ext>
            </a:extLst>
          </p:cNvPr>
          <p:cNvSpPr txBox="1"/>
          <p:nvPr/>
        </p:nvSpPr>
        <p:spPr>
          <a:xfrm>
            <a:off x="581192" y="1333500"/>
            <a:ext cx="2121481" cy="523220"/>
          </a:xfrm>
          <a:prstGeom prst="rect">
            <a:avLst/>
          </a:prstGeom>
          <a:noFill/>
        </p:spPr>
        <p:txBody>
          <a:bodyPr wrap="square" rtlCol="0">
            <a:spAutoFit/>
          </a:bodyPr>
          <a:lstStyle/>
          <a:p>
            <a:pPr defTabSz="457200">
              <a:spcBef>
                <a:spcPct val="0"/>
              </a:spcBef>
            </a:pPr>
            <a:r>
              <a:rPr lang="zh-CN" altLang="en-US" sz="2800" b="1" cap="all"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rPr>
              <a:t>商城主页</a:t>
            </a:r>
          </a:p>
        </p:txBody>
      </p:sp>
      <p:pic>
        <p:nvPicPr>
          <p:cNvPr id="9" name="图片 8">
            <a:extLst>
              <a:ext uri="{FF2B5EF4-FFF2-40B4-BE49-F238E27FC236}">
                <a16:creationId xmlns:a16="http://schemas.microsoft.com/office/drawing/2014/main" id="{50D0212F-31B8-40E0-937F-3252D0B9DE40}"/>
              </a:ext>
            </a:extLst>
          </p:cNvPr>
          <p:cNvPicPr>
            <a:picLocks noChangeAspect="1"/>
          </p:cNvPicPr>
          <p:nvPr/>
        </p:nvPicPr>
        <p:blipFill>
          <a:blip r:embed="rId3"/>
          <a:stretch>
            <a:fillRect/>
          </a:stretch>
        </p:blipFill>
        <p:spPr>
          <a:xfrm>
            <a:off x="7561786" y="0"/>
            <a:ext cx="4161650" cy="6858000"/>
          </a:xfrm>
          <a:prstGeom prst="rect">
            <a:avLst/>
          </a:prstGeom>
        </p:spPr>
      </p:pic>
    </p:spTree>
    <p:extLst>
      <p:ext uri="{BB962C8B-B14F-4D97-AF65-F5344CB8AC3E}">
        <p14:creationId xmlns:p14="http://schemas.microsoft.com/office/powerpoint/2010/main" val="12458903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CE84C-D5C1-47CD-B420-DE2D36362E7F}"/>
              </a:ext>
            </a:extLst>
          </p:cNvPr>
          <p:cNvSpPr>
            <a:spLocks noGrp="1"/>
          </p:cNvSpPr>
          <p:nvPr>
            <p:ph type="title"/>
          </p:nvPr>
        </p:nvSpPr>
        <p:spPr>
          <a:xfrm>
            <a:off x="581192" y="702156"/>
            <a:ext cx="11029616" cy="631344"/>
          </a:xfrm>
        </p:spPr>
        <p:txBody>
          <a:bodyPr/>
          <a:lstStyle/>
          <a:p>
            <a:r>
              <a:rPr lang="zh-CN" altLang="en-US" dirty="0"/>
              <a:t>前端页面设计及部分代码展示</a:t>
            </a:r>
          </a:p>
        </p:txBody>
      </p:sp>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FFC25-0C05-49C8-B150-3CF6B89B5C55}" type="datetime1">
              <a:rPr kumimoji="0" lang="zh-CN" altLang="en-US" sz="900" b="0" i="0" u="none" strike="noStrike" kern="1200" cap="none" spc="0" normalizeH="0" baseline="0" noProof="0" smtClean="0">
                <a:ln>
                  <a:noFill/>
                </a:ln>
                <a:solidFill>
                  <a:prstClr val="black">
                    <a:lumMod val="75000"/>
                    <a:lumOff val="25000"/>
                  </a:prstClr>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2021/7/17</a:t>
            </a:fld>
            <a:endParaRPr kumimoji="0" lang="en-US" sz="900" b="0" i="0" u="none" strike="noStrike" kern="1200" cap="none" spc="0" normalizeH="0" baseline="0" noProof="0" dirty="0">
              <a:ln>
                <a:noFill/>
              </a:ln>
              <a:solidFill>
                <a:prstClr val="black">
                  <a:lumMod val="75000"/>
                  <a:lumOff val="25000"/>
                </a:prstClr>
              </a:solidFill>
              <a:effectLst/>
              <a:uLnTx/>
              <a:uFillTx/>
              <a:latin typeface="Microsoft YaHei UI" panose="020B0503020204020204" pitchFamily="34" charset="-122"/>
              <a:ea typeface="Microsoft YaHei UI" panose="020B0503020204020204" pitchFamily="34" charset="-122"/>
              <a:cs typeface="+mn-cs"/>
            </a:endParaRPr>
          </a:p>
        </p:txBody>
      </p:sp>
      <p:sp>
        <p:nvSpPr>
          <p:cNvPr id="7" name="文本框 6">
            <a:extLst>
              <a:ext uri="{FF2B5EF4-FFF2-40B4-BE49-F238E27FC236}">
                <a16:creationId xmlns:a16="http://schemas.microsoft.com/office/drawing/2014/main" id="{712B766C-CE57-4446-BC6E-1E0A316B544C}"/>
              </a:ext>
            </a:extLst>
          </p:cNvPr>
          <p:cNvSpPr txBox="1"/>
          <p:nvPr/>
        </p:nvSpPr>
        <p:spPr>
          <a:xfrm>
            <a:off x="581192" y="1333500"/>
            <a:ext cx="21214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all" spc="0" normalizeH="0" baseline="0" noProof="0" dirty="0">
                <a:ln>
                  <a:noFill/>
                </a:ln>
                <a:solidFill>
                  <a:prstClr val="black">
                    <a:lumMod val="75000"/>
                    <a:lumOff val="25000"/>
                  </a:prstClr>
                </a:solidFill>
                <a:effectLst/>
                <a:uLnTx/>
                <a:uFillTx/>
                <a:latin typeface="Microsoft YaHei UI" panose="020B0503020204020204" pitchFamily="34" charset="-122"/>
                <a:ea typeface="Microsoft YaHei UI" panose="020B0503020204020204" pitchFamily="34" charset="-122"/>
                <a:cs typeface="+mn-cs"/>
              </a:rPr>
              <a:t>我的资产</a:t>
            </a:r>
          </a:p>
        </p:txBody>
      </p:sp>
      <p:pic>
        <p:nvPicPr>
          <p:cNvPr id="10" name="内容占位符 9">
            <a:extLst>
              <a:ext uri="{FF2B5EF4-FFF2-40B4-BE49-F238E27FC236}">
                <a16:creationId xmlns:a16="http://schemas.microsoft.com/office/drawing/2014/main" id="{AE9D1AF3-C6C6-419B-9CB3-21CC66AF18BD}"/>
              </a:ext>
            </a:extLst>
          </p:cNvPr>
          <p:cNvPicPr>
            <a:picLocks noGrp="1" noChangeAspect="1"/>
          </p:cNvPicPr>
          <p:nvPr>
            <p:ph idx="1"/>
          </p:nvPr>
        </p:nvPicPr>
        <p:blipFill>
          <a:blip r:embed="rId2"/>
          <a:stretch>
            <a:fillRect/>
          </a:stretch>
        </p:blipFill>
        <p:spPr>
          <a:xfrm>
            <a:off x="7931090" y="702156"/>
            <a:ext cx="3581460" cy="5789211"/>
          </a:xfrm>
        </p:spPr>
      </p:pic>
      <p:pic>
        <p:nvPicPr>
          <p:cNvPr id="11" name="图片 10">
            <a:extLst>
              <a:ext uri="{FF2B5EF4-FFF2-40B4-BE49-F238E27FC236}">
                <a16:creationId xmlns:a16="http://schemas.microsoft.com/office/drawing/2014/main" id="{C10DCB6D-7DCD-4897-B35D-33955F65E9D8}"/>
              </a:ext>
            </a:extLst>
          </p:cNvPr>
          <p:cNvPicPr>
            <a:picLocks noChangeAspect="1"/>
          </p:cNvPicPr>
          <p:nvPr/>
        </p:nvPicPr>
        <p:blipFill>
          <a:blip r:embed="rId3"/>
          <a:stretch>
            <a:fillRect/>
          </a:stretch>
        </p:blipFill>
        <p:spPr>
          <a:xfrm>
            <a:off x="483070" y="2488064"/>
            <a:ext cx="6742760" cy="3633531"/>
          </a:xfrm>
          <a:prstGeom prst="rect">
            <a:avLst/>
          </a:prstGeom>
        </p:spPr>
      </p:pic>
    </p:spTree>
    <p:extLst>
      <p:ext uri="{BB962C8B-B14F-4D97-AF65-F5344CB8AC3E}">
        <p14:creationId xmlns:p14="http://schemas.microsoft.com/office/powerpoint/2010/main" val="767644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CE84C-D5C1-47CD-B420-DE2D36362E7F}"/>
              </a:ext>
            </a:extLst>
          </p:cNvPr>
          <p:cNvSpPr>
            <a:spLocks noGrp="1"/>
          </p:cNvSpPr>
          <p:nvPr>
            <p:ph type="title"/>
          </p:nvPr>
        </p:nvSpPr>
        <p:spPr>
          <a:xfrm>
            <a:off x="581192" y="702156"/>
            <a:ext cx="11029616" cy="631344"/>
          </a:xfrm>
        </p:spPr>
        <p:txBody>
          <a:bodyPr/>
          <a:lstStyle/>
          <a:p>
            <a:r>
              <a:rPr lang="zh-CN" altLang="en-US" dirty="0"/>
              <a:t>前端页面设计及部分代码展示</a:t>
            </a:r>
          </a:p>
        </p:txBody>
      </p:sp>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FFC25-0C05-49C8-B150-3CF6B89B5C55}" type="datetime1">
              <a:rPr kumimoji="0" lang="zh-CN" altLang="en-US" sz="900" b="0" i="0" u="none" strike="noStrike" kern="1200" cap="none" spc="0" normalizeH="0" baseline="0" noProof="0" smtClean="0">
                <a:ln>
                  <a:noFill/>
                </a:ln>
                <a:solidFill>
                  <a:prstClr val="black">
                    <a:lumMod val="75000"/>
                    <a:lumOff val="25000"/>
                  </a:prstClr>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2021/7/17</a:t>
            </a:fld>
            <a:endParaRPr kumimoji="0" lang="en-US" sz="900" b="0" i="0" u="none" strike="noStrike" kern="1200" cap="none" spc="0" normalizeH="0" baseline="0" noProof="0" dirty="0">
              <a:ln>
                <a:noFill/>
              </a:ln>
              <a:solidFill>
                <a:prstClr val="black">
                  <a:lumMod val="75000"/>
                  <a:lumOff val="25000"/>
                </a:prstClr>
              </a:solidFill>
              <a:effectLst/>
              <a:uLnTx/>
              <a:uFillTx/>
              <a:latin typeface="Microsoft YaHei UI" panose="020B0503020204020204" pitchFamily="34" charset="-122"/>
              <a:ea typeface="Microsoft YaHei UI" panose="020B0503020204020204" pitchFamily="34" charset="-122"/>
              <a:cs typeface="+mn-cs"/>
            </a:endParaRPr>
          </a:p>
        </p:txBody>
      </p:sp>
      <p:sp>
        <p:nvSpPr>
          <p:cNvPr id="7" name="文本框 6">
            <a:extLst>
              <a:ext uri="{FF2B5EF4-FFF2-40B4-BE49-F238E27FC236}">
                <a16:creationId xmlns:a16="http://schemas.microsoft.com/office/drawing/2014/main" id="{712B766C-CE57-4446-BC6E-1E0A316B544C}"/>
              </a:ext>
            </a:extLst>
          </p:cNvPr>
          <p:cNvSpPr txBox="1"/>
          <p:nvPr/>
        </p:nvSpPr>
        <p:spPr>
          <a:xfrm>
            <a:off x="581192" y="1333500"/>
            <a:ext cx="21214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all" spc="0" normalizeH="0" baseline="0" noProof="0" dirty="0">
                <a:ln>
                  <a:noFill/>
                </a:ln>
                <a:solidFill>
                  <a:prstClr val="black">
                    <a:lumMod val="75000"/>
                    <a:lumOff val="25000"/>
                  </a:prstClr>
                </a:solidFill>
                <a:effectLst/>
                <a:uLnTx/>
                <a:uFillTx/>
                <a:latin typeface="Microsoft YaHei UI" panose="020B0503020204020204" pitchFamily="34" charset="-122"/>
                <a:ea typeface="Microsoft YaHei UI" panose="020B0503020204020204" pitchFamily="34" charset="-122"/>
                <a:cs typeface="+mn-cs"/>
              </a:rPr>
              <a:t>交易列表</a:t>
            </a:r>
          </a:p>
        </p:txBody>
      </p:sp>
      <p:pic>
        <p:nvPicPr>
          <p:cNvPr id="10" name="图片 9">
            <a:extLst>
              <a:ext uri="{FF2B5EF4-FFF2-40B4-BE49-F238E27FC236}">
                <a16:creationId xmlns:a16="http://schemas.microsoft.com/office/drawing/2014/main" id="{B89B8DED-711C-43DD-8B6F-AEBC487AFF5D}"/>
              </a:ext>
            </a:extLst>
          </p:cNvPr>
          <p:cNvPicPr>
            <a:picLocks noChangeAspect="1"/>
          </p:cNvPicPr>
          <p:nvPr/>
        </p:nvPicPr>
        <p:blipFill>
          <a:blip r:embed="rId2"/>
          <a:stretch>
            <a:fillRect/>
          </a:stretch>
        </p:blipFill>
        <p:spPr>
          <a:xfrm>
            <a:off x="7605951" y="0"/>
            <a:ext cx="4268549" cy="6858000"/>
          </a:xfrm>
          <a:prstGeom prst="rect">
            <a:avLst/>
          </a:prstGeom>
        </p:spPr>
      </p:pic>
      <p:pic>
        <p:nvPicPr>
          <p:cNvPr id="16" name="内容占位符 15">
            <a:extLst>
              <a:ext uri="{FF2B5EF4-FFF2-40B4-BE49-F238E27FC236}">
                <a16:creationId xmlns:a16="http://schemas.microsoft.com/office/drawing/2014/main" id="{5231BDFE-CECE-473D-B857-A52D94C621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381" y="2411413"/>
            <a:ext cx="6740938" cy="3633787"/>
          </a:xfrm>
        </p:spPr>
      </p:pic>
    </p:spTree>
    <p:extLst>
      <p:ext uri="{BB962C8B-B14F-4D97-AF65-F5344CB8AC3E}">
        <p14:creationId xmlns:p14="http://schemas.microsoft.com/office/powerpoint/2010/main" val="171254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F0FCA-437B-427C-B95E-75F7DB39D827}"/>
              </a:ext>
            </a:extLst>
          </p:cNvPr>
          <p:cNvSpPr>
            <a:spLocks noGrp="1"/>
          </p:cNvSpPr>
          <p:nvPr>
            <p:ph type="title"/>
          </p:nvPr>
        </p:nvSpPr>
        <p:spPr/>
        <p:txBody>
          <a:bodyPr/>
          <a:lstStyle/>
          <a:p>
            <a:r>
              <a:rPr lang="zh-CN" altLang="en-US" dirty="0"/>
              <a:t>为什么要用区块链？</a:t>
            </a:r>
          </a:p>
        </p:txBody>
      </p:sp>
      <p:sp>
        <p:nvSpPr>
          <p:cNvPr id="3" name="内容占位符 2">
            <a:extLst>
              <a:ext uri="{FF2B5EF4-FFF2-40B4-BE49-F238E27FC236}">
                <a16:creationId xmlns:a16="http://schemas.microsoft.com/office/drawing/2014/main" id="{3898E9E1-34D3-4BCD-8B5F-5E5769E032EC}"/>
              </a:ext>
            </a:extLst>
          </p:cNvPr>
          <p:cNvSpPr>
            <a:spLocks noGrp="1"/>
          </p:cNvSpPr>
          <p:nvPr>
            <p:ph idx="1"/>
          </p:nvPr>
        </p:nvSpPr>
        <p:spPr/>
        <p:txBody>
          <a:bodyPr/>
          <a:lstStyle/>
          <a:p>
            <a:r>
              <a:rPr lang="zh-CN" altLang="en-US" dirty="0"/>
              <a:t>二</a:t>
            </a:r>
            <a:r>
              <a:rPr lang="en-US" altLang="zh-CN" dirty="0"/>
              <a:t>  </a:t>
            </a:r>
            <a:r>
              <a:rPr lang="zh-CN" altLang="en-US" dirty="0"/>
              <a:t>对比使用普通数据库的交易平台有更多优势</a:t>
            </a:r>
            <a:endParaRPr lang="en-US" altLang="zh-CN" dirty="0"/>
          </a:p>
          <a:p>
            <a:r>
              <a:rPr lang="zh-CN" altLang="en-US" sz="1800" dirty="0">
                <a:solidFill>
                  <a:prstClr val="black">
                    <a:lumMod val="75000"/>
                    <a:lumOff val="25000"/>
                  </a:prstClr>
                </a:solidFill>
              </a:rPr>
              <a:t>首先区块链能防止数据篡改，提高了用户交易的安全性。使用区块俩技术，创作者创建的版权就代表了他拥有对自己作品的所有权。根据其不可篡改性，当发现有人侵权或抄袭时，可以用版权来证明自己的所有权，这种证明具有权威性。在此版权交易平台上，每一个上传的版权物品都会生成一个时间戳，被上传至</a:t>
            </a:r>
            <a:r>
              <a:rPr lang="en-US" altLang="zh-CN" sz="1800" dirty="0">
                <a:solidFill>
                  <a:prstClr val="black">
                    <a:lumMod val="75000"/>
                    <a:lumOff val="25000"/>
                  </a:prstClr>
                </a:solidFill>
              </a:rPr>
              <a:t>FISCO-BCOS</a:t>
            </a:r>
            <a:r>
              <a:rPr lang="zh-CN" altLang="en-US" sz="1800" dirty="0">
                <a:solidFill>
                  <a:prstClr val="black">
                    <a:lumMod val="75000"/>
                    <a:lumOff val="25000"/>
                  </a:prstClr>
                </a:solidFill>
              </a:rPr>
              <a:t>区块链完成存证。在较难维护自身数字知识产权的现代，可以保障版权持有者的权益</a:t>
            </a:r>
            <a:r>
              <a:rPr lang="zh-CN" altLang="en-US" dirty="0"/>
              <a:t>。</a:t>
            </a:r>
            <a:endParaRPr lang="en-US" altLang="zh-CN" dirty="0"/>
          </a:p>
          <a:p>
            <a:r>
              <a:rPr lang="zh-CN" altLang="en-US" dirty="0"/>
              <a:t>其次区块链上的交易可以追溯，有利于整个互联网下以区块链为主体的虚拟经济体制透明公正。</a:t>
            </a:r>
          </a:p>
        </p:txBody>
      </p:sp>
      <p:sp>
        <p:nvSpPr>
          <p:cNvPr id="4" name="日期占位符 3">
            <a:extLst>
              <a:ext uri="{FF2B5EF4-FFF2-40B4-BE49-F238E27FC236}">
                <a16:creationId xmlns:a16="http://schemas.microsoft.com/office/drawing/2014/main" id="{45207896-F89A-47E4-B9EF-650D291C81C9}"/>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Tree>
    <p:extLst>
      <p:ext uri="{BB962C8B-B14F-4D97-AF65-F5344CB8AC3E}">
        <p14:creationId xmlns:p14="http://schemas.microsoft.com/office/powerpoint/2010/main" val="1673788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62972-3449-42D1-8185-B4BEFD52AB44}"/>
              </a:ext>
            </a:extLst>
          </p:cNvPr>
          <p:cNvSpPr>
            <a:spLocks noGrp="1"/>
          </p:cNvSpPr>
          <p:nvPr>
            <p:ph type="title"/>
          </p:nvPr>
        </p:nvSpPr>
        <p:spPr>
          <a:xfrm>
            <a:off x="1638026" y="1901163"/>
            <a:ext cx="12384457" cy="1955747"/>
          </a:xfrm>
        </p:spPr>
        <p:txBody>
          <a:bodyPr rtlCol="0">
            <a:normAutofit/>
          </a:bodyPr>
          <a:lstStyle/>
          <a:p>
            <a:pPr rtl="0"/>
            <a:r>
              <a:rPr lang="zh-CN" altLang="en-US" sz="6000" dirty="0"/>
              <a:t>下面将进入视频展示环节</a:t>
            </a:r>
            <a:endParaRPr lang="zh-cn" sz="6000" dirty="0"/>
          </a:p>
        </p:txBody>
      </p:sp>
    </p:spTree>
    <p:extLst>
      <p:ext uri="{BB962C8B-B14F-4D97-AF65-F5344CB8AC3E}">
        <p14:creationId xmlns:p14="http://schemas.microsoft.com/office/powerpoint/2010/main" val="3742152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70D9A-E8B5-4C6D-9E71-246EADFB3E0B}"/>
              </a:ext>
            </a:extLst>
          </p:cNvPr>
          <p:cNvSpPr>
            <a:spLocks noGrp="1"/>
          </p:cNvSpPr>
          <p:nvPr>
            <p:ph type="title"/>
          </p:nvPr>
        </p:nvSpPr>
        <p:spPr>
          <a:xfrm>
            <a:off x="4427942" y="2491485"/>
            <a:ext cx="11029616" cy="1188720"/>
          </a:xfrm>
        </p:spPr>
        <p:txBody>
          <a:bodyPr>
            <a:normAutofit/>
          </a:bodyPr>
          <a:lstStyle/>
          <a:p>
            <a:r>
              <a:rPr lang="zh-CN" altLang="en-US" sz="6000" dirty="0"/>
              <a:t>项目总结</a:t>
            </a:r>
          </a:p>
        </p:txBody>
      </p:sp>
      <p:sp>
        <p:nvSpPr>
          <p:cNvPr id="4" name="日期占位符 3">
            <a:extLst>
              <a:ext uri="{FF2B5EF4-FFF2-40B4-BE49-F238E27FC236}">
                <a16:creationId xmlns:a16="http://schemas.microsoft.com/office/drawing/2014/main" id="{80E5239C-5860-470B-896A-D78FC7418287}"/>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spTree>
    <p:extLst>
      <p:ext uri="{BB962C8B-B14F-4D97-AF65-F5344CB8AC3E}">
        <p14:creationId xmlns:p14="http://schemas.microsoft.com/office/powerpoint/2010/main" val="2854191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rtlCol="0">
            <a:normAutofit/>
          </a:bodyPr>
          <a:lstStyle/>
          <a:p>
            <a:pPr rtl="0"/>
            <a:r>
              <a:rPr lang="zh-CN" altLang="en-US" dirty="0"/>
              <a:t>小组基本情况介绍</a:t>
            </a:r>
            <a:endParaRPr lang="zh-cn" dirty="0"/>
          </a:p>
        </p:txBody>
      </p:sp>
      <p:sp>
        <p:nvSpPr>
          <p:cNvPr id="3" name="副标题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rtlCol="0">
            <a:normAutofit/>
          </a:bodyPr>
          <a:lstStyle/>
          <a:p>
            <a:pPr rtl="0"/>
            <a:r>
              <a:rPr lang="zh-cn" dirty="0"/>
              <a:t>Sit Dolor Amet</a:t>
            </a:r>
          </a:p>
        </p:txBody>
      </p:sp>
      <p:pic>
        <p:nvPicPr>
          <p:cNvPr id="6" name="图片 5" descr="徽标特写&#10;&#10;已自动生成说明">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803261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E15FA4-7587-4497-ADA5-8D99510A629C}"/>
              </a:ext>
            </a:extLst>
          </p:cNvPr>
          <p:cNvSpPr>
            <a:spLocks noGrp="1"/>
          </p:cNvSpPr>
          <p:nvPr>
            <p:ph type="title"/>
          </p:nvPr>
        </p:nvSpPr>
        <p:spPr/>
        <p:txBody>
          <a:bodyPr/>
          <a:lstStyle/>
          <a:p>
            <a:r>
              <a:rPr lang="zh-CN" altLang="en-US" dirty="0"/>
              <a:t>组织结构</a:t>
            </a:r>
          </a:p>
        </p:txBody>
      </p:sp>
      <p:sp>
        <p:nvSpPr>
          <p:cNvPr id="3" name="内容占位符 2">
            <a:extLst>
              <a:ext uri="{FF2B5EF4-FFF2-40B4-BE49-F238E27FC236}">
                <a16:creationId xmlns:a16="http://schemas.microsoft.com/office/drawing/2014/main" id="{BC56C166-EE3A-4153-80E4-140E510570EB}"/>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61270B9B-1EFA-4196-8000-96CF71B2CE7C}"/>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FFC25-0C05-49C8-B150-3CF6B89B5C55}" type="datetime1">
              <a:rPr kumimoji="0" lang="zh-CN" altLang="en-US" sz="900" b="0" i="0" u="none" strike="noStrike" kern="1200" cap="none" spc="0" normalizeH="0" baseline="0" noProof="0" smtClean="0">
                <a:ln>
                  <a:noFill/>
                </a:ln>
                <a:solidFill>
                  <a:prstClr val="black">
                    <a:lumMod val="75000"/>
                    <a:lumOff val="25000"/>
                  </a:prstClr>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2021/7/17</a:t>
            </a:fld>
            <a:endParaRPr kumimoji="0" lang="en-US" sz="900" b="0" i="0" u="none" strike="noStrike" kern="1200" cap="none" spc="0" normalizeH="0" baseline="0" noProof="0" dirty="0">
              <a:ln>
                <a:noFill/>
              </a:ln>
              <a:solidFill>
                <a:prstClr val="black">
                  <a:lumMod val="75000"/>
                  <a:lumOff val="25000"/>
                </a:prstClr>
              </a:solidFill>
              <a:effectLst/>
              <a:uLnTx/>
              <a:uFillTx/>
              <a:latin typeface="Microsoft YaHei UI" panose="020B0503020204020204" pitchFamily="34" charset="-122"/>
              <a:ea typeface="Microsoft YaHei UI" panose="020B0503020204020204" pitchFamily="34" charset="-122"/>
              <a:cs typeface="+mn-cs"/>
            </a:endParaRPr>
          </a:p>
        </p:txBody>
      </p:sp>
      <p:sp>
        <p:nvSpPr>
          <p:cNvPr id="8" name="椭圆 7">
            <a:extLst>
              <a:ext uri="{FF2B5EF4-FFF2-40B4-BE49-F238E27FC236}">
                <a16:creationId xmlns:a16="http://schemas.microsoft.com/office/drawing/2014/main" id="{AECB149D-55DB-4855-98C7-738B3B75DEC7}"/>
              </a:ext>
            </a:extLst>
          </p:cNvPr>
          <p:cNvSpPr/>
          <p:nvPr/>
        </p:nvSpPr>
        <p:spPr>
          <a:xfrm>
            <a:off x="3606800" y="1143000"/>
            <a:ext cx="3619500" cy="177165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Franklin Gothic Book" panose="020B0502020104020203"/>
                <a:ea typeface="华文中宋" panose="02010600040101010101" pitchFamily="2" charset="-122"/>
                <a:cs typeface="+mn-cs"/>
              </a:rPr>
              <a:t>组长</a:t>
            </a:r>
            <a:endParaRPr kumimoji="0" lang="en-US" altLang="zh-CN" sz="1800" b="0" i="0" u="none" strike="noStrike" kern="1200" cap="none" spc="0" normalizeH="0" baseline="0" noProof="0" dirty="0">
              <a:ln>
                <a:noFill/>
              </a:ln>
              <a:solidFill>
                <a:prstClr val="white"/>
              </a:solidFill>
              <a:effectLst/>
              <a:uLnTx/>
              <a:uFillTx/>
              <a:latin typeface="Franklin Gothic Book" panose="020B0502020104020203"/>
              <a:ea typeface="华文中宋" panose="020106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Franklin Gothic Book" panose="020B0502020104020203"/>
                <a:ea typeface="华文中宋" panose="02010600040101010101" pitchFamily="2" charset="-122"/>
                <a:cs typeface="+mn-cs"/>
              </a:rPr>
              <a:t>      兼后端及合约开发：</a:t>
            </a:r>
            <a:endParaRPr kumimoji="0" lang="en-US" altLang="zh-CN" sz="1800" b="0" i="0" u="none" strike="noStrike" kern="1200" cap="none" spc="0" normalizeH="0" baseline="0" noProof="0" dirty="0">
              <a:ln>
                <a:noFill/>
              </a:ln>
              <a:solidFill>
                <a:prstClr val="white"/>
              </a:solidFill>
              <a:effectLst/>
              <a:uLnTx/>
              <a:uFillTx/>
              <a:latin typeface="Franklin Gothic Book" panose="020B0502020104020203"/>
              <a:ea typeface="华文中宋" panose="020106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Franklin Gothic Book" panose="020B0502020104020203"/>
                <a:ea typeface="华文中宋" panose="02010600040101010101" pitchFamily="2" charset="-122"/>
                <a:cs typeface="+mn-cs"/>
              </a:rPr>
              <a:t> 刘斯韩</a:t>
            </a:r>
          </a:p>
        </p:txBody>
      </p:sp>
      <p:sp>
        <p:nvSpPr>
          <p:cNvPr id="10" name="椭圆 9">
            <a:extLst>
              <a:ext uri="{FF2B5EF4-FFF2-40B4-BE49-F238E27FC236}">
                <a16:creationId xmlns:a16="http://schemas.microsoft.com/office/drawing/2014/main" id="{E8E8F781-45D4-4ED3-9B48-6668F27D0A5C}"/>
              </a:ext>
            </a:extLst>
          </p:cNvPr>
          <p:cNvSpPr/>
          <p:nvPr/>
        </p:nvSpPr>
        <p:spPr>
          <a:xfrm>
            <a:off x="2650987" y="3890466"/>
            <a:ext cx="1605046" cy="1539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Franklin Gothic Book" panose="020B0502020104020203"/>
                <a:ea typeface="华文中宋" panose="02010600040101010101" pitchFamily="2" charset="-122"/>
                <a:cs typeface="+mn-cs"/>
              </a:rPr>
              <a:t>前端开发：</a:t>
            </a:r>
            <a:endParaRPr kumimoji="0" lang="en-US" altLang="zh-CN" sz="1800" b="0" i="0" u="none" strike="noStrike" kern="1200" cap="none" spc="0" normalizeH="0" baseline="0" noProof="0" dirty="0">
              <a:ln>
                <a:noFill/>
              </a:ln>
              <a:solidFill>
                <a:prstClr val="white"/>
              </a:solidFill>
              <a:effectLst/>
              <a:uLnTx/>
              <a:uFillTx/>
              <a:latin typeface="Franklin Gothic Book" panose="020B0502020104020203"/>
              <a:ea typeface="华文中宋" panose="020106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Franklin Gothic Book" panose="020B0502020104020203"/>
                <a:ea typeface="华文中宋" panose="02010600040101010101" pitchFamily="2" charset="-122"/>
                <a:cs typeface="+mn-cs"/>
              </a:rPr>
              <a:t>洪煜鑫</a:t>
            </a:r>
          </a:p>
        </p:txBody>
      </p:sp>
      <p:sp>
        <p:nvSpPr>
          <p:cNvPr id="11" name="椭圆 10">
            <a:extLst>
              <a:ext uri="{FF2B5EF4-FFF2-40B4-BE49-F238E27FC236}">
                <a16:creationId xmlns:a16="http://schemas.microsoft.com/office/drawing/2014/main" id="{10A3D3B6-DBE1-4F4A-8A34-86BDD5567580}"/>
              </a:ext>
            </a:extLst>
          </p:cNvPr>
          <p:cNvSpPr/>
          <p:nvPr/>
        </p:nvSpPr>
        <p:spPr>
          <a:xfrm>
            <a:off x="8895001" y="4011116"/>
            <a:ext cx="1684099" cy="1539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Franklin Gothic Book" panose="020B0502020104020203"/>
                <a:ea typeface="华文中宋" panose="02010600040101010101" pitchFamily="2" charset="-122"/>
                <a:cs typeface="+mn-cs"/>
              </a:rPr>
              <a:t>后端开发：</a:t>
            </a:r>
            <a:endParaRPr kumimoji="0" lang="en-US" altLang="zh-CN" sz="1800" b="0" i="0" u="none" strike="noStrike" kern="1200" cap="none" spc="0" normalizeH="0" baseline="0" noProof="0" dirty="0">
              <a:ln>
                <a:noFill/>
              </a:ln>
              <a:solidFill>
                <a:prstClr val="white"/>
              </a:solidFill>
              <a:effectLst/>
              <a:uLnTx/>
              <a:uFillTx/>
              <a:latin typeface="Franklin Gothic Book" panose="020B0502020104020203"/>
              <a:ea typeface="华文中宋" panose="020106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Franklin Gothic Book" panose="020B0502020104020203"/>
                <a:ea typeface="华文中宋" panose="02010600040101010101" pitchFamily="2" charset="-122"/>
                <a:cs typeface="+mn-cs"/>
              </a:rPr>
              <a:t>潘宣达</a:t>
            </a:r>
          </a:p>
        </p:txBody>
      </p:sp>
      <p:sp>
        <p:nvSpPr>
          <p:cNvPr id="12" name="椭圆 11">
            <a:extLst>
              <a:ext uri="{FF2B5EF4-FFF2-40B4-BE49-F238E27FC236}">
                <a16:creationId xmlns:a16="http://schemas.microsoft.com/office/drawing/2014/main" id="{E98DA2AE-650D-4358-9CB0-3415E3DAA38F}"/>
              </a:ext>
            </a:extLst>
          </p:cNvPr>
          <p:cNvSpPr/>
          <p:nvPr/>
        </p:nvSpPr>
        <p:spPr>
          <a:xfrm>
            <a:off x="841237" y="3945382"/>
            <a:ext cx="1605046" cy="1537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Franklin Gothic Book" panose="020B0502020104020203"/>
                <a:ea typeface="华文中宋" panose="02010600040101010101" pitchFamily="2" charset="-122"/>
                <a:cs typeface="+mn-cs"/>
              </a:rPr>
              <a:t>前端开发：</a:t>
            </a:r>
            <a:endParaRPr kumimoji="0" lang="en-US" altLang="zh-CN" sz="1800" b="0" i="0" u="none" strike="noStrike" kern="1200" cap="none" spc="0" normalizeH="0" baseline="0" noProof="0" dirty="0">
              <a:ln>
                <a:noFill/>
              </a:ln>
              <a:solidFill>
                <a:prstClr val="white"/>
              </a:solidFill>
              <a:effectLst/>
              <a:uLnTx/>
              <a:uFillTx/>
              <a:latin typeface="Franklin Gothic Book" panose="020B0502020104020203"/>
              <a:ea typeface="华文中宋" panose="020106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Franklin Gothic Book" panose="020B0502020104020203"/>
                <a:ea typeface="华文中宋" panose="02010600040101010101" pitchFamily="2" charset="-122"/>
                <a:cs typeface="+mn-cs"/>
              </a:rPr>
              <a:t>苏鸿嘉</a:t>
            </a:r>
          </a:p>
        </p:txBody>
      </p:sp>
      <p:sp>
        <p:nvSpPr>
          <p:cNvPr id="13" name="椭圆 12">
            <a:extLst>
              <a:ext uri="{FF2B5EF4-FFF2-40B4-BE49-F238E27FC236}">
                <a16:creationId xmlns:a16="http://schemas.microsoft.com/office/drawing/2014/main" id="{31BEBF7D-45E7-4720-A823-1623773B44FA}"/>
              </a:ext>
            </a:extLst>
          </p:cNvPr>
          <p:cNvSpPr/>
          <p:nvPr/>
        </p:nvSpPr>
        <p:spPr>
          <a:xfrm>
            <a:off x="6858002" y="4011116"/>
            <a:ext cx="1778000" cy="15959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Franklin Gothic Book" panose="020B0502020104020203"/>
                <a:ea typeface="华文中宋" panose="02010600040101010101" pitchFamily="2" charset="-122"/>
                <a:cs typeface="+mn-cs"/>
              </a:rPr>
              <a:t>后端开发：</a:t>
            </a:r>
            <a:endParaRPr kumimoji="0" lang="en-US" altLang="zh-CN" sz="1800" b="0" i="0" u="none" strike="noStrike" kern="1200" cap="none" spc="0" normalizeH="0" baseline="0" noProof="0" dirty="0">
              <a:ln>
                <a:noFill/>
              </a:ln>
              <a:solidFill>
                <a:prstClr val="white"/>
              </a:solidFill>
              <a:effectLst/>
              <a:uLnTx/>
              <a:uFillTx/>
              <a:latin typeface="Franklin Gothic Book" panose="020B0502020104020203"/>
              <a:ea typeface="华文中宋" panose="020106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Franklin Gothic Book" panose="020B0502020104020203"/>
                <a:ea typeface="华文中宋" panose="02010600040101010101" pitchFamily="2" charset="-122"/>
                <a:cs typeface="+mn-cs"/>
              </a:rPr>
              <a:t>贾涵溪</a:t>
            </a:r>
          </a:p>
        </p:txBody>
      </p:sp>
      <p:cxnSp>
        <p:nvCxnSpPr>
          <p:cNvPr id="16" name="连接符: 肘形 15">
            <a:extLst>
              <a:ext uri="{FF2B5EF4-FFF2-40B4-BE49-F238E27FC236}">
                <a16:creationId xmlns:a16="http://schemas.microsoft.com/office/drawing/2014/main" id="{4EA02138-3519-41EC-911E-2FDA69B68631}"/>
              </a:ext>
            </a:extLst>
          </p:cNvPr>
          <p:cNvCxnSpPr>
            <a:stCxn id="8" idx="4"/>
            <a:endCxn id="10" idx="0"/>
          </p:cNvCxnSpPr>
          <p:nvPr/>
        </p:nvCxnSpPr>
        <p:spPr>
          <a:xfrm rot="5400000">
            <a:off x="3947122" y="2421038"/>
            <a:ext cx="975816" cy="1963040"/>
          </a:xfrm>
          <a:prstGeom prst="bentConnector3">
            <a:avLst>
              <a:gd name="adj1" fmla="val 11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9FCC04A1-74EB-4E3B-B442-BC1657BCABC6}"/>
              </a:ext>
            </a:extLst>
          </p:cNvPr>
          <p:cNvCxnSpPr>
            <a:endCxn id="12" idx="0"/>
          </p:cNvCxnSpPr>
          <p:nvPr/>
        </p:nvCxnSpPr>
        <p:spPr>
          <a:xfrm rot="10800000" flipV="1">
            <a:off x="1643760" y="2914650"/>
            <a:ext cx="3772790" cy="10307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4412B9A0-E395-410C-A036-DFCBAD798EB4}"/>
              </a:ext>
            </a:extLst>
          </p:cNvPr>
          <p:cNvCxnSpPr>
            <a:cxnSpLocks/>
          </p:cNvCxnSpPr>
          <p:nvPr/>
        </p:nvCxnSpPr>
        <p:spPr>
          <a:xfrm>
            <a:off x="5416550" y="2917492"/>
            <a:ext cx="2330452" cy="1063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连接符: 肘形 22">
            <a:extLst>
              <a:ext uri="{FF2B5EF4-FFF2-40B4-BE49-F238E27FC236}">
                <a16:creationId xmlns:a16="http://schemas.microsoft.com/office/drawing/2014/main" id="{FBE94446-60F5-4ECC-BC79-0571A86B7B34}"/>
              </a:ext>
            </a:extLst>
          </p:cNvPr>
          <p:cNvCxnSpPr>
            <a:cxnSpLocks/>
          </p:cNvCxnSpPr>
          <p:nvPr/>
        </p:nvCxnSpPr>
        <p:spPr>
          <a:xfrm>
            <a:off x="5410290" y="2909276"/>
            <a:ext cx="4326760" cy="10800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448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rtlCol="0">
            <a:normAutofit/>
          </a:bodyPr>
          <a:lstStyle/>
          <a:p>
            <a:pPr rtl="0"/>
            <a:r>
              <a:rPr lang="zh-CN" altLang="en-US" dirty="0"/>
              <a:t>需求规格设计 </a:t>
            </a:r>
            <a:r>
              <a:rPr lang="en-US" altLang="zh-CN" dirty="0"/>
              <a:t>&amp; </a:t>
            </a:r>
            <a:r>
              <a:rPr lang="zh-CN" altLang="en-US" dirty="0"/>
              <a:t>数据库设计与连接</a:t>
            </a:r>
            <a:endParaRPr lang="zh-cn" dirty="0"/>
          </a:p>
        </p:txBody>
      </p:sp>
      <p:sp>
        <p:nvSpPr>
          <p:cNvPr id="3" name="副标题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rtlCol="0">
            <a:normAutofit/>
          </a:bodyPr>
          <a:lstStyle/>
          <a:p>
            <a:pPr rtl="0"/>
            <a:r>
              <a:rPr lang="zh-CN" altLang="en-US" dirty="0"/>
              <a:t>潘宣达</a:t>
            </a:r>
            <a:endParaRPr lang="zh-cn" dirty="0"/>
          </a:p>
        </p:txBody>
      </p:sp>
      <p:pic>
        <p:nvPicPr>
          <p:cNvPr id="6" name="图片 5" descr="徽标特写&#10;&#10;已自动生成说明">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877242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CE84C-D5C1-47CD-B420-DE2D36362E7F}"/>
              </a:ext>
            </a:extLst>
          </p:cNvPr>
          <p:cNvSpPr>
            <a:spLocks noGrp="1"/>
          </p:cNvSpPr>
          <p:nvPr>
            <p:ph type="title"/>
          </p:nvPr>
        </p:nvSpPr>
        <p:spPr>
          <a:xfrm>
            <a:off x="581192" y="702156"/>
            <a:ext cx="3621531" cy="1188720"/>
          </a:xfrm>
        </p:spPr>
        <p:txBody>
          <a:bodyPr/>
          <a:lstStyle/>
          <a:p>
            <a:r>
              <a:rPr lang="zh-CN" altLang="en-US" dirty="0"/>
              <a:t>总体用例图</a:t>
            </a:r>
          </a:p>
        </p:txBody>
      </p:sp>
      <p:sp>
        <p:nvSpPr>
          <p:cNvPr id="4" name="日期占位符 3">
            <a:extLst>
              <a:ext uri="{FF2B5EF4-FFF2-40B4-BE49-F238E27FC236}">
                <a16:creationId xmlns:a16="http://schemas.microsoft.com/office/drawing/2014/main" id="{9BEEC9EE-AEC8-466E-92EF-7686A40674A2}"/>
              </a:ext>
            </a:extLst>
          </p:cNvPr>
          <p:cNvSpPr>
            <a:spLocks noGrp="1"/>
          </p:cNvSpPr>
          <p:nvPr>
            <p:ph type="dt" sz="half" idx="10"/>
          </p:nvPr>
        </p:nvSpPr>
        <p:spPr/>
        <p:txBody>
          <a:bodyPr/>
          <a:lstStyle/>
          <a:p>
            <a:pPr rtl="0"/>
            <a:fld id="{F24FFC25-0C05-49C8-B150-3CF6B89B5C55}" type="datetime1">
              <a:rPr lang="zh-CN" altLang="en-US" smtClean="0"/>
              <a:t>2021/7/17</a:t>
            </a:fld>
            <a:endParaRPr lang="en-US" dirty="0"/>
          </a:p>
        </p:txBody>
      </p:sp>
      <p:pic>
        <p:nvPicPr>
          <p:cNvPr id="7" name="图片 6">
            <a:extLst>
              <a:ext uri="{FF2B5EF4-FFF2-40B4-BE49-F238E27FC236}">
                <a16:creationId xmlns:a16="http://schemas.microsoft.com/office/drawing/2014/main" id="{3A1B1AEC-6E8E-4551-A1C3-38A97FBDDFAE}"/>
              </a:ext>
            </a:extLst>
          </p:cNvPr>
          <p:cNvPicPr/>
          <p:nvPr/>
        </p:nvPicPr>
        <p:blipFill>
          <a:blip r:embed="rId2"/>
          <a:stretch>
            <a:fillRect/>
          </a:stretch>
        </p:blipFill>
        <p:spPr>
          <a:xfrm>
            <a:off x="4670602" y="702156"/>
            <a:ext cx="5651567" cy="5909659"/>
          </a:xfrm>
          <a:prstGeom prst="rect">
            <a:avLst/>
          </a:prstGeom>
        </p:spPr>
      </p:pic>
    </p:spTree>
    <p:extLst>
      <p:ext uri="{BB962C8B-B14F-4D97-AF65-F5344CB8AC3E}">
        <p14:creationId xmlns:p14="http://schemas.microsoft.com/office/powerpoint/2010/main" val="218212123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653_TF33552983.potx" id="{E785B998-EA1E-435A-BC09-53167714146B}" vid="{39930FD0-D29E-42B6-87EA-7A1632EF1DF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{F9606800-EBF5-49DF-A735-6ED812E51DE2}tf33552983_win32</Template>
  <TotalTime>204</TotalTime>
  <Words>3085</Words>
  <Application>Microsoft Office PowerPoint</Application>
  <PresentationFormat>宽屏</PresentationFormat>
  <Paragraphs>378</Paragraphs>
  <Slides>51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51</vt:i4>
      </vt:variant>
    </vt:vector>
  </HeadingPairs>
  <TitlesOfParts>
    <vt:vector size="61" baseType="lpstr">
      <vt:lpstr>Microsoft YaHei UI</vt:lpstr>
      <vt:lpstr>等线</vt:lpstr>
      <vt:lpstr>宋体</vt:lpstr>
      <vt:lpstr>微软雅黑</vt:lpstr>
      <vt:lpstr>Arial</vt:lpstr>
      <vt:lpstr>Calibri</vt:lpstr>
      <vt:lpstr>Franklin Gothic Book</vt:lpstr>
      <vt:lpstr>Times New Roman</vt:lpstr>
      <vt:lpstr>Wingdings 2</vt:lpstr>
      <vt:lpstr>DividendVTI</vt:lpstr>
      <vt:lpstr>项目背景介绍</vt:lpstr>
      <vt:lpstr>项目背景</vt:lpstr>
      <vt:lpstr>项目背景</vt:lpstr>
      <vt:lpstr>为什么要用区块链？</vt:lpstr>
      <vt:lpstr>为什么要用区块链？</vt:lpstr>
      <vt:lpstr>小组基本情况介绍</vt:lpstr>
      <vt:lpstr>组织结构</vt:lpstr>
      <vt:lpstr>需求规格设计 &amp; 数据库设计与连接</vt:lpstr>
      <vt:lpstr>总体用例图</vt:lpstr>
      <vt:lpstr>登录用例图</vt:lpstr>
      <vt:lpstr>注册用例图</vt:lpstr>
      <vt:lpstr>浏览市场用例图</vt:lpstr>
      <vt:lpstr>提交物品用例图</vt:lpstr>
      <vt:lpstr>上/下架用例图</vt:lpstr>
      <vt:lpstr>购买用例图</vt:lpstr>
      <vt:lpstr>充值用例图</vt:lpstr>
      <vt:lpstr>查看历史记录用例图</vt:lpstr>
      <vt:lpstr>系统非功能需求</vt:lpstr>
      <vt:lpstr>账户相关信息存在mysql中</vt:lpstr>
      <vt:lpstr>NFT有关信息存在链上</vt:lpstr>
      <vt:lpstr>数据库连接方法实例：与后端链接</vt:lpstr>
      <vt:lpstr>项目概要设计 &amp; Web前端部分页面实现</vt:lpstr>
      <vt:lpstr>系统基础设计目标</vt:lpstr>
      <vt:lpstr>系统基础设计——技术选型</vt:lpstr>
      <vt:lpstr>系统概要设计 物理架构</vt:lpstr>
      <vt:lpstr>系统概要设计 逻辑架构</vt:lpstr>
      <vt:lpstr>Web前端实现 登录界面&amp;代码</vt:lpstr>
      <vt:lpstr>WEB前端实现 注册界面&amp;代码</vt:lpstr>
      <vt:lpstr>详细概要设计及Solidity合约及java后端</vt:lpstr>
      <vt:lpstr>详细概要设计</vt:lpstr>
      <vt:lpstr>功能性需求  </vt:lpstr>
      <vt:lpstr>后端架构</vt:lpstr>
      <vt:lpstr>一 solidity合约</vt:lpstr>
      <vt:lpstr>Account合约</vt:lpstr>
      <vt:lpstr>banquanMarket合约</vt:lpstr>
      <vt:lpstr>Transcation合约</vt:lpstr>
      <vt:lpstr>Java后台实现（三个编译后的Java类）</vt:lpstr>
      <vt:lpstr>PowerPoint 演示文稿</vt:lpstr>
      <vt:lpstr>Java后端：调用solidity合约的controller类</vt:lpstr>
      <vt:lpstr>测试与Java后台</vt:lpstr>
      <vt:lpstr>注册和登录</vt:lpstr>
      <vt:lpstr>用户注册处理流程</vt:lpstr>
      <vt:lpstr>用户登录处理流程</vt:lpstr>
      <vt:lpstr>测试用例设计：使用场景法</vt:lpstr>
      <vt:lpstr>测试用例设计：使用场景法</vt:lpstr>
      <vt:lpstr>前端页面设计及视频展示</vt:lpstr>
      <vt:lpstr>前端页面设计及部分代码展示</vt:lpstr>
      <vt:lpstr>前端页面设计及部分代码展示</vt:lpstr>
      <vt:lpstr>前端页面设计及部分代码展示</vt:lpstr>
      <vt:lpstr>下面将进入视频展示环节</vt:lpstr>
      <vt:lpstr>项目总结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l sh</dc:creator>
  <cp:lastModifiedBy>l sh</cp:lastModifiedBy>
  <cp:revision>19</cp:revision>
  <dcterms:created xsi:type="dcterms:W3CDTF">2021-07-11T14:03:04Z</dcterms:created>
  <dcterms:modified xsi:type="dcterms:W3CDTF">2021-07-17T07:09:30Z</dcterms:modified>
</cp:coreProperties>
</file>